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75" r:id="rId3"/>
    <p:sldId id="885" r:id="rId4"/>
    <p:sldId id="881" r:id="rId5"/>
    <p:sldId id="901" r:id="rId6"/>
    <p:sldId id="883" r:id="rId7"/>
    <p:sldId id="852" r:id="rId8"/>
    <p:sldId id="899" r:id="rId9"/>
    <p:sldId id="886" r:id="rId10"/>
    <p:sldId id="900" r:id="rId11"/>
    <p:sldId id="889" r:id="rId12"/>
    <p:sldId id="894" r:id="rId13"/>
    <p:sldId id="896" r:id="rId14"/>
    <p:sldId id="915" r:id="rId15"/>
    <p:sldId id="916" r:id="rId16"/>
    <p:sldId id="898" r:id="rId17"/>
    <p:sldId id="917" r:id="rId18"/>
    <p:sldId id="918" r:id="rId19"/>
    <p:sldId id="904" r:id="rId20"/>
    <p:sldId id="902" r:id="rId21"/>
    <p:sldId id="905" r:id="rId22"/>
    <p:sldId id="903" r:id="rId23"/>
    <p:sldId id="906" r:id="rId24"/>
    <p:sldId id="909" r:id="rId25"/>
    <p:sldId id="910" r:id="rId26"/>
    <p:sldId id="907" r:id="rId27"/>
    <p:sldId id="919" r:id="rId28"/>
    <p:sldId id="908" r:id="rId29"/>
    <p:sldId id="911" r:id="rId30"/>
    <p:sldId id="912" r:id="rId31"/>
    <p:sldId id="913" r:id="rId32"/>
    <p:sldId id="91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0B160-07F3-4B4D-ACD1-61CBFDBA13CA}" type="datetimeFigureOut">
              <a:rPr lang="en-US" smtClean="0"/>
              <a:t>4/16/26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8ED32-792C-DB4A-9BA7-5BE2A0A4EBAB}" type="slidenum">
              <a:rPr lang="en-US" smtClean="0"/>
              <a:t>‹#›</a:t>
            </a:fld>
            <a:endParaRPr lang="en-US"/>
          </a:p>
        </p:txBody>
      </p:sp>
    </p:spTree>
    <p:extLst>
      <p:ext uri="{BB962C8B-B14F-4D97-AF65-F5344CB8AC3E}">
        <p14:creationId xmlns:p14="http://schemas.microsoft.com/office/powerpoint/2010/main" val="2570061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66D07-49A3-4A43-8B3F-68F2282E9351}" type="slidenum">
              <a:rPr lang="en-US" smtClean="0"/>
              <a:t>2</a:t>
            </a:fld>
            <a:endParaRPr lang="en-US"/>
          </a:p>
        </p:txBody>
      </p:sp>
    </p:spTree>
    <p:extLst>
      <p:ext uri="{BB962C8B-B14F-4D97-AF65-F5344CB8AC3E}">
        <p14:creationId xmlns:p14="http://schemas.microsoft.com/office/powerpoint/2010/main" val="250250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11</a:t>
            </a:fld>
            <a:endParaRPr lang="en-US" dirty="0"/>
          </a:p>
        </p:txBody>
      </p:sp>
    </p:spTree>
    <p:extLst>
      <p:ext uri="{BB962C8B-B14F-4D97-AF65-F5344CB8AC3E}">
        <p14:creationId xmlns:p14="http://schemas.microsoft.com/office/powerpoint/2010/main" val="271192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12</a:t>
            </a:fld>
            <a:endParaRPr lang="en-US" dirty="0"/>
          </a:p>
        </p:txBody>
      </p:sp>
    </p:spTree>
    <p:extLst>
      <p:ext uri="{BB962C8B-B14F-4D97-AF65-F5344CB8AC3E}">
        <p14:creationId xmlns:p14="http://schemas.microsoft.com/office/powerpoint/2010/main" val="3624548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13</a:t>
            </a:fld>
            <a:endParaRPr lang="en-US" dirty="0"/>
          </a:p>
        </p:txBody>
      </p:sp>
    </p:spTree>
    <p:extLst>
      <p:ext uri="{BB962C8B-B14F-4D97-AF65-F5344CB8AC3E}">
        <p14:creationId xmlns:p14="http://schemas.microsoft.com/office/powerpoint/2010/main" val="1359690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16</a:t>
            </a:fld>
            <a:endParaRPr lang="en-US" dirty="0"/>
          </a:p>
        </p:txBody>
      </p:sp>
    </p:spTree>
    <p:extLst>
      <p:ext uri="{BB962C8B-B14F-4D97-AF65-F5344CB8AC3E}">
        <p14:creationId xmlns:p14="http://schemas.microsoft.com/office/powerpoint/2010/main" val="4159544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17</a:t>
            </a:fld>
            <a:endParaRPr lang="en-US" dirty="0"/>
          </a:p>
        </p:txBody>
      </p:sp>
    </p:spTree>
    <p:extLst>
      <p:ext uri="{BB962C8B-B14F-4D97-AF65-F5344CB8AC3E}">
        <p14:creationId xmlns:p14="http://schemas.microsoft.com/office/powerpoint/2010/main" val="2437163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3</a:t>
            </a:fld>
            <a:endParaRPr lang="en-US" dirty="0"/>
          </a:p>
        </p:txBody>
      </p:sp>
    </p:spTree>
    <p:extLst>
      <p:ext uri="{BB962C8B-B14F-4D97-AF65-F5344CB8AC3E}">
        <p14:creationId xmlns:p14="http://schemas.microsoft.com/office/powerpoint/2010/main" val="325650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4</a:t>
            </a:fld>
            <a:endParaRPr lang="en-US" dirty="0"/>
          </a:p>
        </p:txBody>
      </p:sp>
    </p:spTree>
    <p:extLst>
      <p:ext uri="{BB962C8B-B14F-4D97-AF65-F5344CB8AC3E}">
        <p14:creationId xmlns:p14="http://schemas.microsoft.com/office/powerpoint/2010/main" val="225173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5</a:t>
            </a:fld>
            <a:endParaRPr lang="en-US" dirty="0"/>
          </a:p>
        </p:txBody>
      </p:sp>
    </p:spTree>
    <p:extLst>
      <p:ext uri="{BB962C8B-B14F-4D97-AF65-F5344CB8AC3E}">
        <p14:creationId xmlns:p14="http://schemas.microsoft.com/office/powerpoint/2010/main" val="49455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6</a:t>
            </a:fld>
            <a:endParaRPr lang="en-US" dirty="0"/>
          </a:p>
        </p:txBody>
      </p:sp>
    </p:spTree>
    <p:extLst>
      <p:ext uri="{BB962C8B-B14F-4D97-AF65-F5344CB8AC3E}">
        <p14:creationId xmlns:p14="http://schemas.microsoft.com/office/powerpoint/2010/main" val="2755165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7</a:t>
            </a:fld>
            <a:endParaRPr lang="en-US" dirty="0"/>
          </a:p>
        </p:txBody>
      </p:sp>
    </p:spTree>
    <p:extLst>
      <p:ext uri="{BB962C8B-B14F-4D97-AF65-F5344CB8AC3E}">
        <p14:creationId xmlns:p14="http://schemas.microsoft.com/office/powerpoint/2010/main" val="3733897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8</a:t>
            </a:fld>
            <a:endParaRPr lang="en-US" dirty="0"/>
          </a:p>
        </p:txBody>
      </p:sp>
    </p:spTree>
    <p:extLst>
      <p:ext uri="{BB962C8B-B14F-4D97-AF65-F5344CB8AC3E}">
        <p14:creationId xmlns:p14="http://schemas.microsoft.com/office/powerpoint/2010/main" val="391039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9</a:t>
            </a:fld>
            <a:endParaRPr lang="en-US" dirty="0"/>
          </a:p>
        </p:txBody>
      </p:sp>
    </p:spTree>
    <p:extLst>
      <p:ext uri="{BB962C8B-B14F-4D97-AF65-F5344CB8AC3E}">
        <p14:creationId xmlns:p14="http://schemas.microsoft.com/office/powerpoint/2010/main" val="83422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3B77D-43B9-3C4B-9AE9-15F34BBB3F93}" type="slidenum">
              <a:rPr lang="en-US" smtClean="0"/>
              <a:t>10</a:t>
            </a:fld>
            <a:endParaRPr lang="en-US" dirty="0"/>
          </a:p>
        </p:txBody>
      </p:sp>
    </p:spTree>
    <p:extLst>
      <p:ext uri="{BB962C8B-B14F-4D97-AF65-F5344CB8AC3E}">
        <p14:creationId xmlns:p14="http://schemas.microsoft.com/office/powerpoint/2010/main" val="2255518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4/16/26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4/16/26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4/16/26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4/16/26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4/16/26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4/16/26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4/16/26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4/16/26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4/16/26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DC6A-439B-1273-7423-F471FC74BA60}"/>
              </a:ext>
            </a:extLst>
          </p:cNvPr>
          <p:cNvSpPr>
            <a:spLocks noGrp="1"/>
          </p:cNvSpPr>
          <p:nvPr>
            <p:ph type="ctrTitle"/>
          </p:nvPr>
        </p:nvSpPr>
        <p:spPr/>
        <p:txBody>
          <a:bodyPr/>
          <a:lstStyle/>
          <a:p>
            <a:pPr algn="ctr"/>
            <a:r>
              <a:rPr lang="en-US" sz="6600" dirty="0"/>
              <a:t>Destroying The Yoke</a:t>
            </a:r>
            <a:br>
              <a:rPr lang="en-US" sz="6600" dirty="0"/>
            </a:br>
            <a:endParaRPr lang="en-US" sz="6600" dirty="0"/>
          </a:p>
        </p:txBody>
      </p:sp>
      <p:sp>
        <p:nvSpPr>
          <p:cNvPr id="3" name="Subtitle 2">
            <a:extLst>
              <a:ext uri="{FF2B5EF4-FFF2-40B4-BE49-F238E27FC236}">
                <a16:creationId xmlns:a16="http://schemas.microsoft.com/office/drawing/2014/main" id="{868F282B-C7B0-54E3-4BF8-3E3994C58DED}"/>
              </a:ext>
            </a:extLst>
          </p:cNvPr>
          <p:cNvSpPr>
            <a:spLocks noGrp="1"/>
          </p:cNvSpPr>
          <p:nvPr>
            <p:ph type="subTitle" idx="1"/>
          </p:nvPr>
        </p:nvSpPr>
        <p:spPr/>
        <p:txBody>
          <a:bodyPr>
            <a:noAutofit/>
          </a:bodyPr>
          <a:lstStyle/>
          <a:p>
            <a:pPr algn="ctr"/>
            <a:r>
              <a:rPr lang="en-US" sz="5400" dirty="0"/>
              <a:t>With Prosperity</a:t>
            </a:r>
          </a:p>
        </p:txBody>
      </p:sp>
    </p:spTree>
    <p:extLst>
      <p:ext uri="{BB962C8B-B14F-4D97-AF65-F5344CB8AC3E}">
        <p14:creationId xmlns:p14="http://schemas.microsoft.com/office/powerpoint/2010/main" val="96770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47F8-4A8C-F640-8D77-B6CB5AC1A330}"/>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rPr>
              <a:t>Elisha Multiplies Oil </a:t>
            </a:r>
            <a:br>
              <a:rPr lang="en-US" dirty="0">
                <a:solidFill>
                  <a:srgbClr val="FFFFFF"/>
                </a:solidFill>
              </a:rPr>
            </a:br>
            <a:r>
              <a:rPr lang="en-US" dirty="0">
                <a:solidFill>
                  <a:srgbClr val="FFFFFF"/>
                </a:solidFill>
              </a:rPr>
              <a:t>To Produce Wealth</a:t>
            </a:r>
          </a:p>
        </p:txBody>
      </p:sp>
      <p:pic>
        <p:nvPicPr>
          <p:cNvPr id="4" name="Picture 3">
            <a:extLst>
              <a:ext uri="{FF2B5EF4-FFF2-40B4-BE49-F238E27FC236}">
                <a16:creationId xmlns:a16="http://schemas.microsoft.com/office/drawing/2014/main" id="{6F347DBE-F9CB-7E47-BC9D-89F7215C3695}"/>
              </a:ext>
            </a:extLst>
          </p:cNvPr>
          <p:cNvPicPr>
            <a:picLocks noChangeAspect="1"/>
          </p:cNvPicPr>
          <p:nvPr/>
        </p:nvPicPr>
        <p:blipFill rotWithShape="1">
          <a:blip r:embed="rId3"/>
          <a:srcRect l="13528" r="28475"/>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01AAA8E6-D969-A24A-A635-ED3E61A72174}"/>
              </a:ext>
            </a:extLst>
          </p:cNvPr>
          <p:cNvSpPr>
            <a:spLocks noGrp="1"/>
          </p:cNvSpPr>
          <p:nvPr>
            <p:ph idx="1"/>
          </p:nvPr>
        </p:nvSpPr>
        <p:spPr>
          <a:xfrm>
            <a:off x="7707086" y="917725"/>
            <a:ext cx="3960657" cy="4852362"/>
          </a:xfrm>
        </p:spPr>
        <p:txBody>
          <a:bodyPr anchor="ctr">
            <a:noAutofit/>
          </a:bodyPr>
          <a:lstStyle/>
          <a:p>
            <a:pPr marL="0" indent="0">
              <a:buNone/>
            </a:pPr>
            <a:r>
              <a:rPr lang="en-US" dirty="0">
                <a:solidFill>
                  <a:srgbClr val="FFFFFF"/>
                </a:solidFill>
              </a:rPr>
              <a:t>Then he said, “Go, borrow vessels from everywhere, from all your neighbors—empty vessels; do not gather just a few.</a:t>
            </a:r>
            <a:r>
              <a:rPr lang="en-US" b="1" baseline="30000" dirty="0">
                <a:solidFill>
                  <a:srgbClr val="FFFFFF"/>
                </a:solidFill>
              </a:rPr>
              <a:t> </a:t>
            </a:r>
            <a:r>
              <a:rPr lang="en-US" dirty="0">
                <a:solidFill>
                  <a:srgbClr val="FFFFFF"/>
                </a:solidFill>
              </a:rPr>
              <a:t>And when you have come in, you shall shut the door behind you and your sons; then pour it into all those vessels, and set aside the full ones.”</a:t>
            </a:r>
          </a:p>
          <a:p>
            <a:pPr marL="0" indent="0">
              <a:buNone/>
            </a:pPr>
            <a:r>
              <a:rPr lang="en-US" b="1" dirty="0">
                <a:solidFill>
                  <a:srgbClr val="FFFFFF"/>
                </a:solidFill>
              </a:rPr>
              <a:t>“Go, sell the oil and pay your debt; and you </a:t>
            </a:r>
            <a:r>
              <a:rPr lang="en-US" b="1" i="1" dirty="0">
                <a:solidFill>
                  <a:srgbClr val="FFFFFF"/>
                </a:solidFill>
              </a:rPr>
              <a:t>and</a:t>
            </a:r>
            <a:r>
              <a:rPr lang="en-US" b="1" dirty="0">
                <a:solidFill>
                  <a:srgbClr val="FFFFFF"/>
                </a:solidFill>
              </a:rPr>
              <a:t> your sons live on the rest</a:t>
            </a:r>
            <a:r>
              <a:rPr lang="en-US" dirty="0">
                <a:solidFill>
                  <a:srgbClr val="FFFFFF"/>
                </a:solidFill>
              </a:rPr>
              <a:t>.”</a:t>
            </a:r>
          </a:p>
        </p:txBody>
      </p:sp>
    </p:spTree>
    <p:extLst>
      <p:ext uri="{BB962C8B-B14F-4D97-AF65-F5344CB8AC3E}">
        <p14:creationId xmlns:p14="http://schemas.microsoft.com/office/powerpoint/2010/main" val="139096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man, person, frisbee&#10;&#10;Description automatically generated">
            <a:extLst>
              <a:ext uri="{FF2B5EF4-FFF2-40B4-BE49-F238E27FC236}">
                <a16:creationId xmlns:a16="http://schemas.microsoft.com/office/drawing/2014/main" id="{1F51C73B-A005-5C44-A003-E361848150A9}"/>
              </a:ext>
            </a:extLst>
          </p:cNvPr>
          <p:cNvPicPr>
            <a:picLocks noChangeAspect="1"/>
          </p:cNvPicPr>
          <p:nvPr/>
        </p:nvPicPr>
        <p:blipFill rotWithShape="1">
          <a:blip r:embed="rId3">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838201" y="1065862"/>
            <a:ext cx="3313164" cy="4726276"/>
          </a:xfrm>
        </p:spPr>
        <p:txBody>
          <a:bodyPr>
            <a:normAutofit/>
          </a:bodyPr>
          <a:lstStyle/>
          <a:p>
            <a:pPr algn="ctr"/>
            <a:r>
              <a:rPr lang="en-US" sz="4000" dirty="0">
                <a:solidFill>
                  <a:srgbClr val="FFFFFF"/>
                </a:solidFill>
                <a:latin typeface="+mn-lt"/>
              </a:rPr>
              <a:t>Destroy The Yoke With Prosperity</a:t>
            </a:r>
            <a:br>
              <a:rPr lang="en-US" sz="4000" dirty="0">
                <a:solidFill>
                  <a:srgbClr val="FFFFFF"/>
                </a:solidFill>
                <a:latin typeface="+mn-lt"/>
              </a:rPr>
            </a:br>
            <a:br>
              <a:rPr lang="en-US" sz="4000" dirty="0">
                <a:solidFill>
                  <a:srgbClr val="FFFFFF"/>
                </a:solidFill>
                <a:latin typeface="+mn-lt"/>
              </a:rPr>
            </a:br>
            <a:r>
              <a:rPr lang="en-US" sz="2000" i="1" dirty="0">
                <a:solidFill>
                  <a:srgbClr val="FFFFFF"/>
                </a:solidFill>
              </a:rPr>
              <a:t>“There is desirable treasure, </a:t>
            </a:r>
            <a:r>
              <a:rPr lang="en-US" sz="2000" b="1" i="1" u="sng" dirty="0">
                <a:solidFill>
                  <a:srgbClr val="FFFF00"/>
                </a:solidFill>
              </a:rPr>
              <a:t>and oil</a:t>
            </a:r>
            <a:r>
              <a:rPr lang="en-US" sz="2000" b="1" i="1" dirty="0">
                <a:solidFill>
                  <a:srgbClr val="FFFFFF"/>
                </a:solidFill>
              </a:rPr>
              <a:t> </a:t>
            </a:r>
            <a:r>
              <a:rPr lang="en-US" sz="2000" i="1" dirty="0">
                <a:solidFill>
                  <a:srgbClr val="FFFFFF"/>
                </a:solidFill>
              </a:rPr>
              <a:t>in the dwelling of the wise, but a foolish man squanders it.”</a:t>
            </a:r>
            <a:r>
              <a:rPr lang="en-US" sz="2000" dirty="0">
                <a:solidFill>
                  <a:srgbClr val="FFFFFF"/>
                </a:solidFill>
              </a:rPr>
              <a:t> (Proverbs 21:20)</a:t>
            </a:r>
            <a:br>
              <a:rPr lang="en-US" sz="4000" dirty="0">
                <a:solidFill>
                  <a:srgbClr val="FFFFFF"/>
                </a:solidFill>
              </a:rPr>
            </a:br>
            <a:endParaRPr lang="en-US" sz="4000" dirty="0">
              <a:solidFill>
                <a:srgbClr val="FFFFFF"/>
              </a:solidFill>
              <a:latin typeface="+mn-lt"/>
            </a:endParaRPr>
          </a:p>
        </p:txBody>
      </p:sp>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5155379" y="1065862"/>
            <a:ext cx="5950422" cy="4726276"/>
          </a:xfrm>
        </p:spPr>
        <p:txBody>
          <a:bodyPr anchor="ctr">
            <a:normAutofit/>
          </a:bodyPr>
          <a:lstStyle/>
          <a:p>
            <a:pPr marL="0" indent="0">
              <a:buNone/>
            </a:pPr>
            <a:r>
              <a:rPr lang="en-US" sz="2400" i="1" dirty="0">
                <a:solidFill>
                  <a:srgbClr val="FFFFFF"/>
                </a:solidFill>
              </a:rPr>
              <a:t>“And it hath come to pass, in that day, Turned is his burden from off thy shoulder, And his yoke from off thy neck, And destroyed hath been the yoke…</a:t>
            </a:r>
            <a:r>
              <a:rPr lang="en-US" sz="2400" b="1" i="1" dirty="0">
                <a:solidFill>
                  <a:srgbClr val="FFFFFF"/>
                </a:solidFill>
              </a:rPr>
              <a:t> BECAUSE OF PROSPERITY” </a:t>
            </a:r>
            <a:r>
              <a:rPr lang="en-US" sz="1800" dirty="0">
                <a:solidFill>
                  <a:srgbClr val="FFFFFF"/>
                </a:solidFill>
              </a:rPr>
              <a:t>(Isaiah 10:27 YLT)</a:t>
            </a: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p:txBody>
      </p:sp>
      <p:sp>
        <p:nvSpPr>
          <p:cNvPr id="4" name="Rectangle 3">
            <a:extLst>
              <a:ext uri="{FF2B5EF4-FFF2-40B4-BE49-F238E27FC236}">
                <a16:creationId xmlns:a16="http://schemas.microsoft.com/office/drawing/2014/main" id="{53670FA7-8562-8C4F-A7EC-F28B363FD593}"/>
              </a:ext>
            </a:extLst>
          </p:cNvPr>
          <p:cNvSpPr/>
          <p:nvPr/>
        </p:nvSpPr>
        <p:spPr>
          <a:xfrm>
            <a:off x="8500727" y="5955737"/>
            <a:ext cx="2858475" cy="461665"/>
          </a:xfrm>
          <a:prstGeom prst="rect">
            <a:avLst/>
          </a:prstGeom>
        </p:spPr>
        <p:txBody>
          <a:bodyPr wrap="none">
            <a:spAutoFit/>
          </a:bodyPr>
          <a:lstStyle/>
          <a:p>
            <a:r>
              <a:rPr lang="en-US" sz="2400" dirty="0">
                <a:solidFill>
                  <a:srgbClr val="FFFFFF"/>
                </a:solidFill>
              </a:rPr>
              <a:t>THINK ABOUT THAT…</a:t>
            </a:r>
          </a:p>
        </p:txBody>
      </p:sp>
    </p:spTree>
    <p:extLst>
      <p:ext uri="{BB962C8B-B14F-4D97-AF65-F5344CB8AC3E}">
        <p14:creationId xmlns:p14="http://schemas.microsoft.com/office/powerpoint/2010/main" val="326255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524256" y="4767072"/>
            <a:ext cx="6594189" cy="1625210"/>
          </a:xfrm>
        </p:spPr>
        <p:txBody>
          <a:bodyPr>
            <a:normAutofit fontScale="90000"/>
          </a:bodyPr>
          <a:lstStyle/>
          <a:p>
            <a:pPr algn="ctr"/>
            <a:r>
              <a:rPr lang="en-US" dirty="0">
                <a:solidFill>
                  <a:srgbClr val="FFFFFF"/>
                </a:solidFill>
                <a:latin typeface="+mn-lt"/>
              </a:rPr>
              <a:t>Destroy The Yoke</a:t>
            </a:r>
            <a:br>
              <a:rPr lang="en-US" sz="2000" dirty="0">
                <a:solidFill>
                  <a:srgbClr val="FFFFFF"/>
                </a:solidFill>
                <a:latin typeface="+mn-lt"/>
              </a:rPr>
            </a:br>
            <a:r>
              <a:rPr lang="en-US" sz="2000" dirty="0">
                <a:solidFill>
                  <a:srgbClr val="FFFFFF"/>
                </a:solidFill>
              </a:rPr>
              <a:t>Esau’s dwelling was going to be the fatness (root word = SHAMAN: to become fat) of the earth and the dew from heaven. </a:t>
            </a:r>
            <a:br>
              <a:rPr lang="en-US" sz="2000" dirty="0">
                <a:solidFill>
                  <a:srgbClr val="FFFFFF"/>
                </a:solidFill>
              </a:rPr>
            </a:br>
            <a:endParaRPr lang="en-US" sz="2000" dirty="0">
              <a:solidFill>
                <a:srgbClr val="FFFFFF"/>
              </a:solidFill>
              <a:latin typeface="+mn-lt"/>
            </a:endParaRPr>
          </a:p>
        </p:txBody>
      </p:sp>
      <p:pic>
        <p:nvPicPr>
          <p:cNvPr id="4" name="Picture 3">
            <a:extLst>
              <a:ext uri="{FF2B5EF4-FFF2-40B4-BE49-F238E27FC236}">
                <a16:creationId xmlns:a16="http://schemas.microsoft.com/office/drawing/2014/main" id="{2036FDFD-B8C6-3D43-9DBC-C1E355022669}"/>
              </a:ext>
            </a:extLst>
          </p:cNvPr>
          <p:cNvPicPr>
            <a:picLocks noChangeAspect="1"/>
          </p:cNvPicPr>
          <p:nvPr/>
        </p:nvPicPr>
        <p:blipFill rotWithShape="1">
          <a:blip r:embed="rId3"/>
          <a:srcRect l="31685" r="13755" b="1"/>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7736114" y="714895"/>
            <a:ext cx="3931629" cy="5821371"/>
          </a:xfrm>
        </p:spPr>
        <p:txBody>
          <a:bodyPr anchor="ctr">
            <a:normAutofit fontScale="92500" lnSpcReduction="10000"/>
          </a:bodyPr>
          <a:lstStyle/>
          <a:p>
            <a:pPr marL="0" indent="0">
              <a:buNone/>
            </a:pPr>
            <a:r>
              <a:rPr lang="en-US" sz="2200" dirty="0">
                <a:solidFill>
                  <a:srgbClr val="FFFFFF"/>
                </a:solidFill>
              </a:rPr>
              <a:t>There’s going to come a time, when you realize, you don’t need to be in bondage anymore. </a:t>
            </a:r>
          </a:p>
          <a:p>
            <a:pPr marL="0" indent="0">
              <a:buNone/>
            </a:pPr>
            <a:r>
              <a:rPr lang="en-US" sz="2200" dirty="0">
                <a:solidFill>
                  <a:srgbClr val="FFFFFF"/>
                </a:solidFill>
              </a:rPr>
              <a:t>You’re ready to fly solo, to start your own venture, to build your dreams. </a:t>
            </a:r>
          </a:p>
          <a:p>
            <a:pPr marL="0" indent="0">
              <a:buNone/>
            </a:pPr>
            <a:r>
              <a:rPr lang="en-US" sz="2200" dirty="0">
                <a:solidFill>
                  <a:srgbClr val="FFFFFF"/>
                </a:solidFill>
              </a:rPr>
              <a:t>There comes a time when you burn the yoke. It has served its purpose.</a:t>
            </a:r>
          </a:p>
          <a:p>
            <a:pPr marL="0" indent="0">
              <a:buNone/>
            </a:pPr>
            <a:r>
              <a:rPr lang="en-US" sz="2200" dirty="0">
                <a:solidFill>
                  <a:srgbClr val="FFFFFF"/>
                </a:solidFill>
              </a:rPr>
              <a:t>People are enslaved to jobs they don’t want due to lack of prosperity.</a:t>
            </a:r>
          </a:p>
          <a:p>
            <a:pPr marL="0" indent="0">
              <a:buNone/>
            </a:pPr>
            <a:r>
              <a:rPr lang="en-US" sz="2200" dirty="0">
                <a:solidFill>
                  <a:srgbClr val="FFFFFF"/>
                </a:solidFill>
              </a:rPr>
              <a:t>It’s the oil of prosperity that breaks the yoke of slavery / bondage. </a:t>
            </a:r>
          </a:p>
          <a:p>
            <a:pPr marL="0" indent="0">
              <a:buNone/>
            </a:pPr>
            <a:r>
              <a:rPr lang="en-US" sz="2200" dirty="0">
                <a:solidFill>
                  <a:srgbClr val="FFFFFF"/>
                </a:solidFill>
              </a:rPr>
              <a:t>Prosperity is a key to getting free from bondage.</a:t>
            </a:r>
          </a:p>
          <a:p>
            <a:endParaRPr lang="en-US" sz="1600" dirty="0">
              <a:solidFill>
                <a:srgbClr val="FFFFFF"/>
              </a:solidFill>
            </a:endParaRPr>
          </a:p>
          <a:p>
            <a:endParaRPr lang="en-US" sz="1600" dirty="0">
              <a:solidFill>
                <a:srgbClr val="FFFFFF"/>
              </a:solidFill>
            </a:endParaRPr>
          </a:p>
        </p:txBody>
      </p:sp>
    </p:spTree>
    <p:extLst>
      <p:ext uri="{BB962C8B-B14F-4D97-AF65-F5344CB8AC3E}">
        <p14:creationId xmlns:p14="http://schemas.microsoft.com/office/powerpoint/2010/main" val="408998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524256" y="4767072"/>
            <a:ext cx="6594189" cy="1625210"/>
          </a:xfrm>
        </p:spPr>
        <p:txBody>
          <a:bodyPr>
            <a:normAutofit/>
          </a:bodyPr>
          <a:lstStyle/>
          <a:p>
            <a:pPr algn="ctr"/>
            <a:r>
              <a:rPr lang="en-US" sz="2400" b="1" dirty="0">
                <a:solidFill>
                  <a:srgbClr val="FFFFFF"/>
                </a:solidFill>
                <a:latin typeface="+mn-lt"/>
              </a:rPr>
              <a:t>We Lose Wealth We Don’t Possess Internally</a:t>
            </a:r>
            <a:br>
              <a:rPr lang="en-US" sz="2100" dirty="0">
                <a:solidFill>
                  <a:srgbClr val="FFFFFF"/>
                </a:solidFill>
                <a:latin typeface="+mn-lt"/>
              </a:rPr>
            </a:br>
            <a:r>
              <a:rPr lang="en-US" sz="2100" dirty="0">
                <a:solidFill>
                  <a:srgbClr val="FFFFFF"/>
                </a:solidFill>
              </a:rPr>
              <a:t>Lottery winners lose all their money within 2 - 3 years. (</a:t>
            </a:r>
            <a:r>
              <a:rPr lang="en-US" sz="2100" b="1" dirty="0">
                <a:solidFill>
                  <a:srgbClr val="FFFF00"/>
                </a:solidFill>
              </a:rPr>
              <a:t>Homeless man in Jacksonville</a:t>
            </a:r>
            <a:r>
              <a:rPr lang="en-US" sz="2100" dirty="0">
                <a:solidFill>
                  <a:srgbClr val="FFFFFF"/>
                </a:solidFill>
              </a:rPr>
              <a:t>)</a:t>
            </a:r>
            <a:endParaRPr lang="en-US" sz="2100" dirty="0">
              <a:solidFill>
                <a:srgbClr val="FFFFFF"/>
              </a:solidFill>
              <a:latin typeface="+mn-lt"/>
            </a:endParaRPr>
          </a:p>
        </p:txBody>
      </p:sp>
      <p:pic>
        <p:nvPicPr>
          <p:cNvPr id="6" name="Picture 5">
            <a:extLst>
              <a:ext uri="{FF2B5EF4-FFF2-40B4-BE49-F238E27FC236}">
                <a16:creationId xmlns:a16="http://schemas.microsoft.com/office/drawing/2014/main" id="{8F76766B-4FE5-194A-B9B7-55E4156977DD}"/>
              </a:ext>
            </a:extLst>
          </p:cNvPr>
          <p:cNvPicPr>
            <a:picLocks noChangeAspect="1"/>
          </p:cNvPicPr>
          <p:nvPr/>
        </p:nvPicPr>
        <p:blipFill rotWithShape="1">
          <a:blip r:embed="rId3"/>
          <a:srcRect l="14321" r="28542" b="1"/>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7707086" y="917724"/>
            <a:ext cx="3960657" cy="5366961"/>
          </a:xfrm>
        </p:spPr>
        <p:txBody>
          <a:bodyPr anchor="ctr">
            <a:normAutofit fontScale="92500" lnSpcReduction="10000"/>
          </a:bodyPr>
          <a:lstStyle/>
          <a:p>
            <a:pPr marL="0" indent="0">
              <a:buNone/>
            </a:pPr>
            <a:r>
              <a:rPr lang="en-US" sz="2200" dirty="0">
                <a:solidFill>
                  <a:srgbClr val="FFFFFF"/>
                </a:solidFill>
              </a:rPr>
              <a:t>The yoke was bondage (servitude - working for others / paying tribute) and it is oil (independent wealth) that breaks it. </a:t>
            </a:r>
          </a:p>
          <a:p>
            <a:pPr marL="0" indent="0">
              <a:buNone/>
            </a:pPr>
            <a:r>
              <a:rPr lang="en-US" sz="2200" dirty="0">
                <a:solidFill>
                  <a:srgbClr val="FFFFFF"/>
                </a:solidFill>
              </a:rPr>
              <a:t>So if prosperity is the key for getting free from bondage and throwing off the yoke, how do we become prosperous?</a:t>
            </a:r>
          </a:p>
          <a:p>
            <a:pPr marL="0" indent="0">
              <a:buNone/>
            </a:pPr>
            <a:r>
              <a:rPr lang="en-US" sz="2200" dirty="0">
                <a:solidFill>
                  <a:srgbClr val="FFFFFF"/>
                </a:solidFill>
              </a:rPr>
              <a:t>It’s a process, but it’s also instantaneous. </a:t>
            </a:r>
          </a:p>
          <a:p>
            <a:pPr marL="0" indent="0">
              <a:buNone/>
            </a:pPr>
            <a:r>
              <a:rPr lang="en-US" sz="2200" dirty="0">
                <a:solidFill>
                  <a:srgbClr val="FFFFFF"/>
                </a:solidFill>
              </a:rPr>
              <a:t>3 John 2: I wish above all things that you would prosper and be in health even as your soul prospers. Prosperity begins on the inside!</a:t>
            </a:r>
            <a:endParaRPr lang="en-US" sz="1900" dirty="0">
              <a:solidFill>
                <a:srgbClr val="FFFFFF"/>
              </a:solidFill>
            </a:endParaRPr>
          </a:p>
          <a:p>
            <a:endParaRPr lang="en-US" sz="1900" dirty="0">
              <a:solidFill>
                <a:srgbClr val="FFFFFF"/>
              </a:solidFill>
            </a:endParaRPr>
          </a:p>
        </p:txBody>
      </p:sp>
    </p:spTree>
    <p:extLst>
      <p:ext uri="{BB962C8B-B14F-4D97-AF65-F5344CB8AC3E}">
        <p14:creationId xmlns:p14="http://schemas.microsoft.com/office/powerpoint/2010/main" val="136834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16F1-D51B-FB57-DE92-3F4A1A5F9130}"/>
              </a:ext>
            </a:extLst>
          </p:cNvPr>
          <p:cNvSpPr>
            <a:spLocks noGrp="1"/>
          </p:cNvSpPr>
          <p:nvPr>
            <p:ph type="title"/>
          </p:nvPr>
        </p:nvSpPr>
        <p:spPr/>
        <p:txBody>
          <a:bodyPr/>
          <a:lstStyle/>
          <a:p>
            <a:pPr algn="ctr"/>
            <a:r>
              <a:rPr lang="en-US" dirty="0"/>
              <a:t>Wealth is a Thought</a:t>
            </a:r>
            <a:br>
              <a:rPr lang="en-US" dirty="0"/>
            </a:br>
            <a:r>
              <a:rPr lang="en-US" sz="2400" dirty="0"/>
              <a:t>(By Peter J. Daniels)</a:t>
            </a:r>
          </a:p>
        </p:txBody>
      </p:sp>
      <p:sp>
        <p:nvSpPr>
          <p:cNvPr id="3" name="Content Placeholder 2">
            <a:extLst>
              <a:ext uri="{FF2B5EF4-FFF2-40B4-BE49-F238E27FC236}">
                <a16:creationId xmlns:a16="http://schemas.microsoft.com/office/drawing/2014/main" id="{326FA102-77EC-699E-5A17-4CEC00855A71}"/>
              </a:ext>
            </a:extLst>
          </p:cNvPr>
          <p:cNvSpPr>
            <a:spLocks noGrp="1"/>
          </p:cNvSpPr>
          <p:nvPr>
            <p:ph idx="1"/>
          </p:nvPr>
        </p:nvSpPr>
        <p:spPr/>
        <p:txBody>
          <a:bodyPr>
            <a:normAutofit/>
          </a:bodyPr>
          <a:lstStyle/>
          <a:p>
            <a:pPr marL="0" indent="0">
              <a:buNone/>
            </a:pPr>
            <a:r>
              <a:rPr lang="en-US" dirty="0"/>
              <a:t>Some suggest that wealth is obtained by extensive education, but that is not borne out by those who have obtained and possess great wealth. </a:t>
            </a:r>
          </a:p>
          <a:p>
            <a:pPr marL="0" indent="0">
              <a:buNone/>
            </a:pPr>
            <a:r>
              <a:rPr lang="en-US" dirty="0"/>
              <a:t>While it is necessary to obtain a sound basic education, it only requires a cursory investigation to observe that even business schools are unable to produce entrepreneurs.</a:t>
            </a:r>
          </a:p>
          <a:p>
            <a:pPr marL="0" indent="0">
              <a:buNone/>
            </a:pPr>
            <a:r>
              <a:rPr lang="en-US" dirty="0"/>
              <a:t>Financial growth and stability has more to do </a:t>
            </a:r>
            <a:r>
              <a:rPr lang="en-US" b="1" i="1" u="sng" dirty="0"/>
              <a:t>with a pattern of thinking</a:t>
            </a:r>
            <a:r>
              <a:rPr lang="en-US" dirty="0"/>
              <a:t>, good priority decision-making and disciplined action than with circumstances or social positioning.</a:t>
            </a:r>
          </a:p>
        </p:txBody>
      </p:sp>
    </p:spTree>
    <p:extLst>
      <p:ext uri="{BB962C8B-B14F-4D97-AF65-F5344CB8AC3E}">
        <p14:creationId xmlns:p14="http://schemas.microsoft.com/office/powerpoint/2010/main" val="41258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16F1-D51B-FB57-DE92-3F4A1A5F9130}"/>
              </a:ext>
            </a:extLst>
          </p:cNvPr>
          <p:cNvSpPr>
            <a:spLocks noGrp="1"/>
          </p:cNvSpPr>
          <p:nvPr>
            <p:ph type="title"/>
          </p:nvPr>
        </p:nvSpPr>
        <p:spPr/>
        <p:txBody>
          <a:bodyPr/>
          <a:lstStyle/>
          <a:p>
            <a:pPr algn="ctr"/>
            <a:r>
              <a:rPr lang="en-US" dirty="0"/>
              <a:t>“Wealth is a Thought”</a:t>
            </a:r>
            <a:br>
              <a:rPr lang="en-US" dirty="0"/>
            </a:br>
            <a:r>
              <a:rPr lang="en-US" sz="2400" dirty="0"/>
              <a:t>(By Peter J. Daniels)</a:t>
            </a:r>
          </a:p>
        </p:txBody>
      </p:sp>
      <p:sp>
        <p:nvSpPr>
          <p:cNvPr id="3" name="Content Placeholder 2">
            <a:extLst>
              <a:ext uri="{FF2B5EF4-FFF2-40B4-BE49-F238E27FC236}">
                <a16:creationId xmlns:a16="http://schemas.microsoft.com/office/drawing/2014/main" id="{326FA102-77EC-699E-5A17-4CEC00855A71}"/>
              </a:ext>
            </a:extLst>
          </p:cNvPr>
          <p:cNvSpPr>
            <a:spLocks noGrp="1"/>
          </p:cNvSpPr>
          <p:nvPr>
            <p:ph idx="1"/>
          </p:nvPr>
        </p:nvSpPr>
        <p:spPr/>
        <p:txBody>
          <a:bodyPr>
            <a:normAutofit/>
          </a:bodyPr>
          <a:lstStyle/>
          <a:p>
            <a:pPr marL="0" indent="0">
              <a:buNone/>
            </a:pPr>
            <a:r>
              <a:rPr lang="en-US" dirty="0"/>
              <a:t>To obtain wealth requires a </a:t>
            </a:r>
            <a:r>
              <a:rPr lang="en-US" b="1" i="1" u="sng" dirty="0"/>
              <a:t>special mindset</a:t>
            </a:r>
            <a:r>
              <a:rPr lang="en-US" b="1" i="1" dirty="0"/>
              <a:t> </a:t>
            </a:r>
            <a:r>
              <a:rPr lang="en-US" dirty="0"/>
              <a:t>that releases the </a:t>
            </a:r>
            <a:r>
              <a:rPr lang="en-US" b="1" i="1" u="sng" dirty="0"/>
              <a:t>imagination</a:t>
            </a:r>
            <a:r>
              <a:rPr lang="en-US" dirty="0"/>
              <a:t> and drives the will. </a:t>
            </a:r>
          </a:p>
          <a:p>
            <a:pPr marL="0" indent="0">
              <a:buNone/>
            </a:pPr>
            <a:r>
              <a:rPr lang="en-US" dirty="0"/>
              <a:t>The more you tend to insulate yourself from risk, the more you tend to insulate yourself from wealth.</a:t>
            </a:r>
          </a:p>
          <a:p>
            <a:pPr marL="0" indent="0">
              <a:buNone/>
            </a:pPr>
            <a:r>
              <a:rPr lang="en-US" dirty="0"/>
              <a:t>Wealth seeker are always on the offensive and rarely on the defensive which requires a continued vigilant </a:t>
            </a:r>
            <a:r>
              <a:rPr lang="en-US" b="1" i="1" u="sng" dirty="0"/>
              <a:t>alertness to opportunity</a:t>
            </a:r>
            <a:r>
              <a:rPr lang="en-US" dirty="0"/>
              <a:t> and </a:t>
            </a:r>
            <a:r>
              <a:rPr lang="en-US" b="1" i="1" u="sng" dirty="0"/>
              <a:t>awareness of impending danger</a:t>
            </a:r>
            <a:r>
              <a:rPr lang="en-US" dirty="0"/>
              <a:t>.</a:t>
            </a:r>
          </a:p>
        </p:txBody>
      </p:sp>
    </p:spTree>
    <p:extLst>
      <p:ext uri="{BB962C8B-B14F-4D97-AF65-F5344CB8AC3E}">
        <p14:creationId xmlns:p14="http://schemas.microsoft.com/office/powerpoint/2010/main" val="228327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4965430" y="629268"/>
            <a:ext cx="6586491" cy="1286160"/>
          </a:xfrm>
        </p:spPr>
        <p:txBody>
          <a:bodyPr anchor="b">
            <a:normAutofit/>
          </a:bodyPr>
          <a:lstStyle/>
          <a:p>
            <a:pPr algn="ctr"/>
            <a:r>
              <a:rPr lang="en-US" dirty="0">
                <a:latin typeface="+mn-lt"/>
              </a:rPr>
              <a:t>Destroy The Yoke</a:t>
            </a:r>
          </a:p>
        </p:txBody>
      </p:sp>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4965431" y="2438400"/>
            <a:ext cx="6586489" cy="4165596"/>
          </a:xfrm>
        </p:spPr>
        <p:txBody>
          <a:bodyPr>
            <a:normAutofit/>
          </a:bodyPr>
          <a:lstStyle/>
          <a:p>
            <a:r>
              <a:rPr lang="en-US" sz="1800" dirty="0"/>
              <a:t>Change your image on the inside so you see yourself in a different light. Take hold of the promises of God. </a:t>
            </a:r>
          </a:p>
          <a:p>
            <a:r>
              <a:rPr lang="en-US" sz="1800" dirty="0"/>
              <a:t>Remember the 10 spies... </a:t>
            </a:r>
            <a:r>
              <a:rPr lang="en-US" sz="1800" i="1" dirty="0"/>
              <a:t>“</a:t>
            </a:r>
            <a:r>
              <a:rPr lang="en-US" sz="1800" i="1" u="sng" dirty="0"/>
              <a:t>We saw ourselves as grasshoppers </a:t>
            </a:r>
            <a:r>
              <a:rPr lang="en-US" sz="1800" i="1" dirty="0"/>
              <a:t>and thus we were in their sight.” </a:t>
            </a:r>
            <a:r>
              <a:rPr lang="en-US" sz="1800" b="1" dirty="0"/>
              <a:t>Numbers 13:33</a:t>
            </a:r>
            <a:endParaRPr lang="en-US" sz="1800" i="1" dirty="0"/>
          </a:p>
          <a:p>
            <a:r>
              <a:rPr lang="en-US" sz="1800" dirty="0"/>
              <a:t>You say, </a:t>
            </a:r>
            <a:r>
              <a:rPr lang="en-US" sz="1800" i="1" dirty="0"/>
              <a:t>“I don’t have prosperity right now, how am I going to shake off the yoke?”</a:t>
            </a:r>
            <a:r>
              <a:rPr lang="en-US" sz="1800" dirty="0"/>
              <a:t> </a:t>
            </a:r>
          </a:p>
          <a:p>
            <a:endParaRPr lang="en-US" sz="1600" dirty="0"/>
          </a:p>
          <a:p>
            <a:endParaRPr lang="en-US" sz="1600" dirty="0"/>
          </a:p>
          <a:p>
            <a:endParaRPr lang="en-US" sz="1600" dirty="0"/>
          </a:p>
        </p:txBody>
      </p:sp>
      <p:pic>
        <p:nvPicPr>
          <p:cNvPr id="5" name="Picture 4" descr="A person standing in front of a mountain&#10;&#10;Description automatically generated">
            <a:extLst>
              <a:ext uri="{FF2B5EF4-FFF2-40B4-BE49-F238E27FC236}">
                <a16:creationId xmlns:a16="http://schemas.microsoft.com/office/drawing/2014/main" id="{A290FE3F-20DD-3C4C-8C64-219716D692C5}"/>
              </a:ext>
            </a:extLst>
          </p:cNvPr>
          <p:cNvPicPr>
            <a:picLocks noChangeAspect="1"/>
          </p:cNvPicPr>
          <p:nvPr/>
        </p:nvPicPr>
        <p:blipFill rotWithShape="1">
          <a:blip r:embed="rId3"/>
          <a:srcRect l="19736" r="29737" b="-2"/>
          <a:stretch/>
        </p:blipFill>
        <p:spPr>
          <a:xfrm>
            <a:off x="20" y="10"/>
            <a:ext cx="4635571" cy="6857990"/>
          </a:xfrm>
          <a:prstGeom prst="rect">
            <a:avLst/>
          </a:prstGeom>
          <a:effectLst/>
        </p:spPr>
      </p:pic>
    </p:spTree>
    <p:extLst>
      <p:ext uri="{BB962C8B-B14F-4D97-AF65-F5344CB8AC3E}">
        <p14:creationId xmlns:p14="http://schemas.microsoft.com/office/powerpoint/2010/main" val="40264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4965430" y="629268"/>
            <a:ext cx="6586491" cy="1286160"/>
          </a:xfrm>
        </p:spPr>
        <p:txBody>
          <a:bodyPr anchor="b">
            <a:normAutofit/>
          </a:bodyPr>
          <a:lstStyle/>
          <a:p>
            <a:pPr algn="ctr"/>
            <a:r>
              <a:rPr lang="en-US" dirty="0">
                <a:latin typeface="+mn-lt"/>
              </a:rPr>
              <a:t>Destroy The Yoke</a:t>
            </a:r>
          </a:p>
        </p:txBody>
      </p:sp>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4965431" y="2438400"/>
            <a:ext cx="6586489" cy="4165596"/>
          </a:xfrm>
        </p:spPr>
        <p:txBody>
          <a:bodyPr>
            <a:normAutofit/>
          </a:bodyPr>
          <a:lstStyle/>
          <a:p>
            <a:r>
              <a:rPr lang="en-US" sz="1800" dirty="0"/>
              <a:t>Grab hold of the Word now on the inside. Once you KNOW something and have it and possess it internally,.. In fact, you must possess it internally before you can grab a hold of it externally.</a:t>
            </a:r>
          </a:p>
          <a:p>
            <a:r>
              <a:rPr lang="en-US" sz="1800" dirty="0"/>
              <a:t>On your inside, you must see yourself taking hold of it on the outside. Judy told me to take “peace” and I did, and what a difference that made to me!</a:t>
            </a:r>
          </a:p>
          <a:p>
            <a:r>
              <a:rPr lang="en-US" sz="1800" dirty="0"/>
              <a:t>Take hold of the promise. Mark 11:22-24. When you believe what you say, you will have what you say. Believe that you receive (not just that you will receive) and you will have what you believe. </a:t>
            </a:r>
          </a:p>
          <a:p>
            <a:endParaRPr lang="en-US" sz="1600" dirty="0"/>
          </a:p>
          <a:p>
            <a:endParaRPr lang="en-US" sz="1600" dirty="0"/>
          </a:p>
          <a:p>
            <a:endParaRPr lang="en-US" sz="1600" dirty="0"/>
          </a:p>
          <a:p>
            <a:endParaRPr lang="en-US" sz="1600" dirty="0"/>
          </a:p>
        </p:txBody>
      </p:sp>
      <p:pic>
        <p:nvPicPr>
          <p:cNvPr id="5" name="Picture 4" descr="A person standing in front of a mountain&#10;&#10;Description automatically generated">
            <a:extLst>
              <a:ext uri="{FF2B5EF4-FFF2-40B4-BE49-F238E27FC236}">
                <a16:creationId xmlns:a16="http://schemas.microsoft.com/office/drawing/2014/main" id="{A290FE3F-20DD-3C4C-8C64-219716D692C5}"/>
              </a:ext>
            </a:extLst>
          </p:cNvPr>
          <p:cNvPicPr>
            <a:picLocks noChangeAspect="1"/>
          </p:cNvPicPr>
          <p:nvPr/>
        </p:nvPicPr>
        <p:blipFill rotWithShape="1">
          <a:blip r:embed="rId3"/>
          <a:srcRect l="19736" r="29737" b="-2"/>
          <a:stretch/>
        </p:blipFill>
        <p:spPr>
          <a:xfrm>
            <a:off x="20" y="10"/>
            <a:ext cx="4635571" cy="6857990"/>
          </a:xfrm>
          <a:prstGeom prst="rect">
            <a:avLst/>
          </a:prstGeom>
          <a:effectLst/>
        </p:spPr>
      </p:pic>
    </p:spTree>
    <p:extLst>
      <p:ext uri="{BB962C8B-B14F-4D97-AF65-F5344CB8AC3E}">
        <p14:creationId xmlns:p14="http://schemas.microsoft.com/office/powerpoint/2010/main" val="114071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FFD678-7B33-3383-EF41-7C4DE1C5B59C}"/>
              </a:ext>
            </a:extLst>
          </p:cNvPr>
          <p:cNvSpPr>
            <a:spLocks noGrp="1"/>
          </p:cNvSpPr>
          <p:nvPr>
            <p:ph type="ctrTitle"/>
          </p:nvPr>
        </p:nvSpPr>
        <p:spPr/>
        <p:txBody>
          <a:bodyPr/>
          <a:lstStyle/>
          <a:p>
            <a:pPr algn="ctr"/>
            <a:r>
              <a:rPr lang="en-US" sz="6000" dirty="0"/>
              <a:t>The Necessity of Desire</a:t>
            </a:r>
          </a:p>
        </p:txBody>
      </p:sp>
      <p:sp>
        <p:nvSpPr>
          <p:cNvPr id="5" name="Subtitle 4">
            <a:extLst>
              <a:ext uri="{FF2B5EF4-FFF2-40B4-BE49-F238E27FC236}">
                <a16:creationId xmlns:a16="http://schemas.microsoft.com/office/drawing/2014/main" id="{3B66498D-DC4E-9D72-707F-9BE35BE81D2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87408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72473-1D1A-512E-5CC1-0960BFBB4A22}"/>
              </a:ext>
            </a:extLst>
          </p:cNvPr>
          <p:cNvSpPr>
            <a:spLocks noGrp="1"/>
          </p:cNvSpPr>
          <p:nvPr>
            <p:ph type="title"/>
          </p:nvPr>
        </p:nvSpPr>
        <p:spPr/>
        <p:txBody>
          <a:bodyPr/>
          <a:lstStyle/>
          <a:p>
            <a:pPr algn="ctr"/>
            <a:r>
              <a:rPr lang="en-US" dirty="0"/>
              <a:t>The Necessity of Desire</a:t>
            </a:r>
          </a:p>
        </p:txBody>
      </p:sp>
      <p:sp>
        <p:nvSpPr>
          <p:cNvPr id="3" name="Content Placeholder 2">
            <a:extLst>
              <a:ext uri="{FF2B5EF4-FFF2-40B4-BE49-F238E27FC236}">
                <a16:creationId xmlns:a16="http://schemas.microsoft.com/office/drawing/2014/main" id="{42F370D1-8DDA-A985-28A2-298DC2B03A64}"/>
              </a:ext>
            </a:extLst>
          </p:cNvPr>
          <p:cNvSpPr>
            <a:spLocks noGrp="1"/>
          </p:cNvSpPr>
          <p:nvPr>
            <p:ph idx="1"/>
          </p:nvPr>
        </p:nvSpPr>
        <p:spPr/>
        <p:txBody>
          <a:bodyPr>
            <a:normAutofit lnSpcReduction="10000"/>
          </a:bodyPr>
          <a:lstStyle/>
          <a:p>
            <a:r>
              <a:rPr lang="en-US" i="1" dirty="0"/>
              <a:t>“Delight yourself also in the Lord, and He shall </a:t>
            </a:r>
            <a:r>
              <a:rPr lang="en-US" b="1" i="1" dirty="0"/>
              <a:t>give you the desires </a:t>
            </a:r>
            <a:r>
              <a:rPr lang="en-US" i="1" dirty="0"/>
              <a:t>of your heart.” </a:t>
            </a:r>
            <a:r>
              <a:rPr lang="en-US" dirty="0"/>
              <a:t>(Psalm 37:4)</a:t>
            </a:r>
          </a:p>
          <a:p>
            <a:pPr marL="0" indent="0">
              <a:buNone/>
            </a:pPr>
            <a:endParaRPr lang="en-US" dirty="0"/>
          </a:p>
          <a:p>
            <a:r>
              <a:rPr lang="en-US" i="1" dirty="0"/>
              <a:t>“Therefore, I say unto you, </a:t>
            </a:r>
            <a:r>
              <a:rPr lang="en-US" b="1" i="1" dirty="0"/>
              <a:t>Whatever you desire</a:t>
            </a:r>
            <a:r>
              <a:rPr lang="en-US" i="1" dirty="0"/>
              <a:t>, when you pray, believe that you receive them, and you shall have them.” </a:t>
            </a:r>
            <a:r>
              <a:rPr lang="en-US" dirty="0"/>
              <a:t>(Mark 11:24)</a:t>
            </a:r>
          </a:p>
          <a:p>
            <a:pPr marL="0" indent="0">
              <a:buNone/>
            </a:pPr>
            <a:endParaRPr lang="en-US" dirty="0"/>
          </a:p>
          <a:p>
            <a:r>
              <a:rPr lang="en-US" i="1" dirty="0"/>
              <a:t>“The desire of the righteous is only good (Proverbs 11:23) and will be granted.” </a:t>
            </a:r>
            <a:r>
              <a:rPr lang="en-US" dirty="0"/>
              <a:t>(Proverbs 10:24)</a:t>
            </a:r>
          </a:p>
          <a:p>
            <a:pPr marL="0" indent="0">
              <a:buNone/>
            </a:pPr>
            <a:endParaRPr lang="en-US" dirty="0"/>
          </a:p>
          <a:p>
            <a:r>
              <a:rPr lang="en-US" i="1" dirty="0"/>
              <a:t>“He will fulfill the desire of those who fear Him;” </a:t>
            </a:r>
            <a:r>
              <a:rPr lang="en-US" dirty="0"/>
              <a:t>(Psalm 145:19)</a:t>
            </a:r>
          </a:p>
        </p:txBody>
      </p:sp>
    </p:spTree>
    <p:extLst>
      <p:ext uri="{BB962C8B-B14F-4D97-AF65-F5344CB8AC3E}">
        <p14:creationId xmlns:p14="http://schemas.microsoft.com/office/powerpoint/2010/main" val="1878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35BB3-D047-70DD-66B0-D35EC12ACE28}"/>
              </a:ext>
            </a:extLst>
          </p:cNvPr>
          <p:cNvSpPr>
            <a:spLocks noGrp="1"/>
          </p:cNvSpPr>
          <p:nvPr>
            <p:ph type="title"/>
          </p:nvPr>
        </p:nvSpPr>
        <p:spPr/>
        <p:txBody>
          <a:bodyPr/>
          <a:lstStyle/>
          <a:p>
            <a:pPr algn="ctr"/>
            <a:r>
              <a:rPr lang="en-US" b="1" dirty="0">
                <a:latin typeface="+mn-lt"/>
              </a:rPr>
              <a:t>AGENDA</a:t>
            </a:r>
          </a:p>
        </p:txBody>
      </p:sp>
      <p:sp>
        <p:nvSpPr>
          <p:cNvPr id="3" name="Content Placeholder 2">
            <a:extLst>
              <a:ext uri="{FF2B5EF4-FFF2-40B4-BE49-F238E27FC236}">
                <a16:creationId xmlns:a16="http://schemas.microsoft.com/office/drawing/2014/main" id="{CC8E26EC-C12E-FC24-1A33-DAD7A9037224}"/>
              </a:ext>
            </a:extLst>
          </p:cNvPr>
          <p:cNvSpPr>
            <a:spLocks noGrp="1"/>
          </p:cNvSpPr>
          <p:nvPr>
            <p:ph idx="1"/>
          </p:nvPr>
        </p:nvSpPr>
        <p:spPr/>
        <p:txBody>
          <a:bodyPr>
            <a:normAutofit/>
          </a:bodyPr>
          <a:lstStyle/>
          <a:p>
            <a:r>
              <a:rPr lang="en-US" sz="2800" dirty="0"/>
              <a:t>Overview</a:t>
            </a:r>
          </a:p>
          <a:p>
            <a:r>
              <a:rPr lang="en-US" sz="2800" dirty="0"/>
              <a:t>Full circle on some visions</a:t>
            </a:r>
          </a:p>
          <a:p>
            <a:r>
              <a:rPr lang="en-US" sz="2800" dirty="0"/>
              <a:t>Destroying the Yoke With Prosperity</a:t>
            </a:r>
          </a:p>
          <a:p>
            <a:r>
              <a:rPr lang="en-US" sz="2800" dirty="0"/>
              <a:t>The Necessity of Desire</a:t>
            </a:r>
          </a:p>
          <a:p>
            <a:r>
              <a:rPr lang="en-US" sz="2800" dirty="0"/>
              <a:t>Hesitation: The Silent Dream Killer</a:t>
            </a:r>
          </a:p>
          <a:p>
            <a:r>
              <a:rPr lang="en-US" sz="2800" dirty="0"/>
              <a:t>Q &amp; A</a:t>
            </a:r>
          </a:p>
        </p:txBody>
      </p:sp>
    </p:spTree>
    <p:extLst>
      <p:ext uri="{BB962C8B-B14F-4D97-AF65-F5344CB8AC3E}">
        <p14:creationId xmlns:p14="http://schemas.microsoft.com/office/powerpoint/2010/main" val="311732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B7D56-B32E-28FC-D85A-149B1D34D778}"/>
              </a:ext>
            </a:extLst>
          </p:cNvPr>
          <p:cNvSpPr>
            <a:spLocks noGrp="1"/>
          </p:cNvSpPr>
          <p:nvPr>
            <p:ph type="title"/>
          </p:nvPr>
        </p:nvSpPr>
        <p:spPr/>
        <p:txBody>
          <a:bodyPr/>
          <a:lstStyle/>
          <a:p>
            <a:pPr algn="ctr"/>
            <a:r>
              <a:rPr lang="en-US" dirty="0"/>
              <a:t>The POWER of DESIRE</a:t>
            </a:r>
          </a:p>
        </p:txBody>
      </p:sp>
      <p:sp>
        <p:nvSpPr>
          <p:cNvPr id="3" name="Content Placeholder 2">
            <a:extLst>
              <a:ext uri="{FF2B5EF4-FFF2-40B4-BE49-F238E27FC236}">
                <a16:creationId xmlns:a16="http://schemas.microsoft.com/office/drawing/2014/main" id="{84526DBA-BC17-E3A1-2397-225CF7F16719}"/>
              </a:ext>
            </a:extLst>
          </p:cNvPr>
          <p:cNvSpPr>
            <a:spLocks noGrp="1"/>
          </p:cNvSpPr>
          <p:nvPr>
            <p:ph idx="1"/>
          </p:nvPr>
        </p:nvSpPr>
        <p:spPr/>
        <p:txBody>
          <a:bodyPr/>
          <a:lstStyle/>
          <a:p>
            <a:r>
              <a:rPr lang="en-US" dirty="0"/>
              <a:t>Desire is like a magnet.</a:t>
            </a:r>
          </a:p>
          <a:p>
            <a:r>
              <a:rPr lang="en-US" dirty="0"/>
              <a:t>But it doesn’t draw the thing desired to you, as much as it pulls you to the thing desired. </a:t>
            </a:r>
          </a:p>
          <a:p>
            <a:r>
              <a:rPr lang="en-US" dirty="0"/>
              <a:t>Desire draws you towards the object of your desire (James 1:14) so set your desires upon the Lord.</a:t>
            </a:r>
          </a:p>
          <a:p>
            <a:r>
              <a:rPr lang="en-US" dirty="0"/>
              <a:t>Make the Lord your chief desire and all other desires subservient to that.</a:t>
            </a:r>
          </a:p>
          <a:p>
            <a:endParaRPr lang="en-US" dirty="0"/>
          </a:p>
          <a:p>
            <a:endParaRPr lang="en-US" dirty="0"/>
          </a:p>
        </p:txBody>
      </p:sp>
    </p:spTree>
    <p:extLst>
      <p:ext uri="{BB962C8B-B14F-4D97-AF65-F5344CB8AC3E}">
        <p14:creationId xmlns:p14="http://schemas.microsoft.com/office/powerpoint/2010/main" val="233422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4209-A4A8-6C60-1ECE-1204D842F2CA}"/>
              </a:ext>
            </a:extLst>
          </p:cNvPr>
          <p:cNvSpPr>
            <a:spLocks noGrp="1"/>
          </p:cNvSpPr>
          <p:nvPr>
            <p:ph type="title"/>
          </p:nvPr>
        </p:nvSpPr>
        <p:spPr/>
        <p:txBody>
          <a:bodyPr/>
          <a:lstStyle/>
          <a:p>
            <a:pPr algn="ctr"/>
            <a:r>
              <a:rPr lang="en-US" sz="4000" dirty="0"/>
              <a:t>Keep the Main Thing, the Main Thing</a:t>
            </a:r>
          </a:p>
        </p:txBody>
      </p:sp>
      <p:sp>
        <p:nvSpPr>
          <p:cNvPr id="3" name="Content Placeholder 2">
            <a:extLst>
              <a:ext uri="{FF2B5EF4-FFF2-40B4-BE49-F238E27FC236}">
                <a16:creationId xmlns:a16="http://schemas.microsoft.com/office/drawing/2014/main" id="{A095489E-94B3-426D-134F-764295F77D85}"/>
              </a:ext>
            </a:extLst>
          </p:cNvPr>
          <p:cNvSpPr>
            <a:spLocks noGrp="1"/>
          </p:cNvSpPr>
          <p:nvPr>
            <p:ph idx="1"/>
          </p:nvPr>
        </p:nvSpPr>
        <p:spPr/>
        <p:txBody>
          <a:bodyPr>
            <a:normAutofit/>
          </a:bodyPr>
          <a:lstStyle/>
          <a:p>
            <a:pPr marL="0" indent="0">
              <a:buNone/>
            </a:pPr>
            <a:r>
              <a:rPr lang="en-US" sz="2400" dirty="0">
                <a:effectLst/>
                <a:latin typeface="Garamond" panose="02020404030301010803" pitchFamily="18" charset="0"/>
                <a:ea typeface="Times New Roman" panose="02020603050405020304" pitchFamily="18" charset="0"/>
                <a:cs typeface="Times New Roman" panose="02020603050405020304" pitchFamily="18" charset="0"/>
              </a:rPr>
              <a:t>David wrote in Psalms 27:4 </a:t>
            </a:r>
            <a:r>
              <a:rPr lang="en-US" sz="2400" i="1" dirty="0">
                <a:effectLst/>
                <a:latin typeface="Garamond" panose="02020404030301010803" pitchFamily="18" charset="0"/>
                <a:ea typeface="Times New Roman" panose="02020603050405020304" pitchFamily="18" charset="0"/>
                <a:cs typeface="Times New Roman" panose="02020603050405020304" pitchFamily="18" charset="0"/>
              </a:rPr>
              <a:t>“</a:t>
            </a:r>
            <a:r>
              <a:rPr lang="en-US" sz="2400" b="1" i="1" dirty="0">
                <a:effectLst/>
                <a:latin typeface="Garamond" panose="02020404030301010803" pitchFamily="18" charset="0"/>
                <a:ea typeface="Times New Roman" panose="02020603050405020304" pitchFamily="18" charset="0"/>
                <a:cs typeface="Times New Roman" panose="02020603050405020304" pitchFamily="18" charset="0"/>
              </a:rPr>
              <a:t>ONE THING I have desired of the Lord, THAT will I seek</a:t>
            </a:r>
            <a:r>
              <a:rPr lang="en-US" sz="2400" i="1" dirty="0">
                <a:effectLst/>
                <a:latin typeface="Garamond" panose="02020404030301010803" pitchFamily="18" charset="0"/>
                <a:ea typeface="Times New Roman" panose="02020603050405020304" pitchFamily="18" charset="0"/>
                <a:cs typeface="Times New Roman" panose="02020603050405020304" pitchFamily="18" charset="0"/>
              </a:rPr>
              <a:t>: That I may dwell in the house of the Lord All the days of my life, to behold the beauty of the Lord, And to inquire in His temple.”</a:t>
            </a:r>
            <a:r>
              <a:rPr lang="en-US" sz="2400" dirty="0">
                <a:effectLst/>
                <a:latin typeface="Garamond" panose="02020404030301010803" pitchFamily="18" charset="0"/>
                <a:ea typeface="Times New Roman" panose="02020603050405020304" pitchFamily="18" charset="0"/>
                <a:cs typeface="Times New Roman" panose="02020603050405020304" pitchFamily="18" charset="0"/>
              </a:rPr>
              <a:t> David was very clear about what he wanted most, and he became forever known as a man after God’s own heart.</a:t>
            </a:r>
            <a:r>
              <a:rPr lang="en-US" sz="2400" dirty="0">
                <a:effectLst/>
              </a:rPr>
              <a:t> </a:t>
            </a:r>
          </a:p>
          <a:p>
            <a:pPr marL="0" indent="0">
              <a:buNone/>
            </a:pPr>
            <a:r>
              <a:rPr lang="en-US" sz="2400" dirty="0">
                <a:effectLst/>
                <a:latin typeface="Garamond" panose="02020404030301010803" pitchFamily="18" charset="0"/>
                <a:ea typeface="Times New Roman" panose="02020603050405020304" pitchFamily="18" charset="0"/>
              </a:rPr>
              <a:t>Later in life David wrote, </a:t>
            </a:r>
            <a:r>
              <a:rPr lang="en-US" sz="2400" i="1" dirty="0">
                <a:effectLst/>
                <a:latin typeface="Garamond" panose="02020404030301010803" pitchFamily="18" charset="0"/>
                <a:ea typeface="Times New Roman" panose="02020603050405020304" pitchFamily="18" charset="0"/>
              </a:rPr>
              <a:t>“my eye has seen its </a:t>
            </a:r>
            <a:r>
              <a:rPr lang="en-US" sz="2400" b="1" i="1" dirty="0">
                <a:effectLst/>
                <a:latin typeface="Garamond" panose="02020404030301010803" pitchFamily="18" charset="0"/>
                <a:ea typeface="Times New Roman" panose="02020603050405020304" pitchFamily="18" charset="0"/>
              </a:rPr>
              <a:t>desire</a:t>
            </a:r>
            <a:r>
              <a:rPr lang="en-US" sz="2400" i="1" dirty="0">
                <a:effectLst/>
                <a:latin typeface="Garamond" panose="02020404030301010803" pitchFamily="18" charset="0"/>
                <a:ea typeface="Times New Roman" panose="02020603050405020304" pitchFamily="18" charset="0"/>
              </a:rPr>
              <a:t> upon my enemies.”</a:t>
            </a:r>
            <a:r>
              <a:rPr lang="en-US" sz="2400" dirty="0">
                <a:effectLst/>
                <a:latin typeface="Garamond" panose="02020404030301010803" pitchFamily="18" charset="0"/>
                <a:ea typeface="Times New Roman" panose="02020603050405020304" pitchFamily="18" charset="0"/>
              </a:rPr>
              <a:t> (Psalm 54:7) Surely this included Goliath.</a:t>
            </a:r>
            <a:endParaRPr lang="en-US" sz="2400" dirty="0">
              <a:effectLst/>
              <a:latin typeface="Times New Roman" panose="02020603050405020304" pitchFamily="18" charset="0"/>
              <a:ea typeface="Times New Roman" panose="02020603050405020304" pitchFamily="18" charset="0"/>
            </a:endParaRPr>
          </a:p>
          <a:p>
            <a:pPr marL="0" indent="0">
              <a:buNone/>
            </a:pPr>
            <a:endParaRPr lang="en-US" sz="2800" dirty="0"/>
          </a:p>
        </p:txBody>
      </p:sp>
    </p:spTree>
    <p:extLst>
      <p:ext uri="{BB962C8B-B14F-4D97-AF65-F5344CB8AC3E}">
        <p14:creationId xmlns:p14="http://schemas.microsoft.com/office/powerpoint/2010/main" val="394080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79EE-5044-2BBE-3DBD-64470CD9CE0C}"/>
              </a:ext>
            </a:extLst>
          </p:cNvPr>
          <p:cNvSpPr>
            <a:spLocks noGrp="1"/>
          </p:cNvSpPr>
          <p:nvPr>
            <p:ph type="title"/>
          </p:nvPr>
        </p:nvSpPr>
        <p:spPr/>
        <p:txBody>
          <a:bodyPr/>
          <a:lstStyle/>
          <a:p>
            <a:pPr algn="ctr"/>
            <a:r>
              <a:rPr lang="en-US" dirty="0">
                <a:latin typeface="+mn-lt"/>
              </a:rPr>
              <a:t>The Real LAW of ATTRACTION</a:t>
            </a:r>
          </a:p>
        </p:txBody>
      </p:sp>
      <p:sp>
        <p:nvSpPr>
          <p:cNvPr id="3" name="Content Placeholder 2">
            <a:extLst>
              <a:ext uri="{FF2B5EF4-FFF2-40B4-BE49-F238E27FC236}">
                <a16:creationId xmlns:a16="http://schemas.microsoft.com/office/drawing/2014/main" id="{CA963E5A-66CC-F3AE-F707-90EA6DDD4321}"/>
              </a:ext>
            </a:extLst>
          </p:cNvPr>
          <p:cNvSpPr>
            <a:spLocks noGrp="1"/>
          </p:cNvSpPr>
          <p:nvPr>
            <p:ph idx="1"/>
          </p:nvPr>
        </p:nvSpPr>
        <p:spPr/>
        <p:txBody>
          <a:bodyPr/>
          <a:lstStyle/>
          <a:p>
            <a:pPr marL="0" indent="0">
              <a:buNone/>
            </a:pPr>
            <a:r>
              <a:rPr lang="en-US" sz="2800" dirty="0">
                <a:effectLst/>
                <a:latin typeface="Garamond" panose="02020404030301010803" pitchFamily="18" charset="0"/>
                <a:ea typeface="Times New Roman" panose="02020603050405020304" pitchFamily="18" charset="0"/>
                <a:cs typeface="Big Caslon Medium" panose="02000603090000020003" pitchFamily="2" charset="-79"/>
              </a:rPr>
              <a:t>“</a:t>
            </a:r>
            <a:r>
              <a:rPr lang="en-US" sz="2800" b="1" dirty="0">
                <a:effectLst/>
                <a:latin typeface="Garamond" panose="02020404030301010803" pitchFamily="18" charset="0"/>
                <a:ea typeface="Times New Roman" panose="02020603050405020304" pitchFamily="18" charset="0"/>
                <a:cs typeface="Big Caslon Medium" panose="02000603090000020003" pitchFamily="2" charset="-79"/>
              </a:rPr>
              <a:t>As long as</a:t>
            </a:r>
            <a:r>
              <a:rPr lang="en-US" sz="2800" dirty="0">
                <a:effectLst/>
                <a:latin typeface="Garamond" panose="02020404030301010803" pitchFamily="18" charset="0"/>
                <a:ea typeface="Times New Roman" panose="02020603050405020304" pitchFamily="18" charset="0"/>
                <a:cs typeface="Big Caslon Medium" panose="02000603090000020003" pitchFamily="2" charset="-79"/>
              </a:rPr>
              <a:t>  King Uzziah (whose name means, “my strength is Jehovah”) frequented the presence of the Lord, requiring His presence, diligently seeking Him, beating a path to Him, carefully seeking and following Him, the Lord God Jehovah caused prosperity to rush to him, cutting a path to him like an unstoppable river, breaking out like fire, and falling mightily upon him.”  (2 Chronicles 26:5)</a:t>
            </a:r>
            <a:endParaRPr lang="en-US" sz="2800" dirty="0">
              <a:effectLst/>
              <a:latin typeface="Garamond" panose="02020404030301010803"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854074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92275-EEC8-1797-F6B5-75E7860F4E93}"/>
              </a:ext>
            </a:extLst>
          </p:cNvPr>
          <p:cNvSpPr>
            <a:spLocks noGrp="1"/>
          </p:cNvSpPr>
          <p:nvPr>
            <p:ph type="title"/>
          </p:nvPr>
        </p:nvSpPr>
        <p:spPr/>
        <p:txBody>
          <a:bodyPr/>
          <a:lstStyle/>
          <a:p>
            <a:pPr algn="ctr"/>
            <a:r>
              <a:rPr lang="en-US" dirty="0"/>
              <a:t>Desire Initiates Focus</a:t>
            </a:r>
          </a:p>
        </p:txBody>
      </p:sp>
      <p:sp>
        <p:nvSpPr>
          <p:cNvPr id="3" name="Content Placeholder 2">
            <a:extLst>
              <a:ext uri="{FF2B5EF4-FFF2-40B4-BE49-F238E27FC236}">
                <a16:creationId xmlns:a16="http://schemas.microsoft.com/office/drawing/2014/main" id="{C6FB1E3C-74DF-BE4A-147F-47E7120A3F5E}"/>
              </a:ext>
            </a:extLst>
          </p:cNvPr>
          <p:cNvSpPr>
            <a:spLocks noGrp="1"/>
          </p:cNvSpPr>
          <p:nvPr>
            <p:ph idx="1"/>
          </p:nvPr>
        </p:nvSpPr>
        <p:spPr/>
        <p:txBody>
          <a:bodyPr/>
          <a:lstStyle/>
          <a:p>
            <a:r>
              <a:rPr lang="en-US" sz="2200" dirty="0">
                <a:effectLst/>
                <a:latin typeface="Garamond" panose="02020404030301010803" pitchFamily="18" charset="0"/>
                <a:ea typeface="Times New Roman" panose="02020603050405020304" pitchFamily="18" charset="0"/>
              </a:rPr>
              <a:t>The problem is that a lot of people lead muddled lives. Ask them what they want out of life, and they don’t really know. It is very important to know what you want and to be able to express it simply and clearly.</a:t>
            </a:r>
          </a:p>
          <a:p>
            <a:r>
              <a:rPr lang="en-US" sz="2200" dirty="0">
                <a:effectLst/>
                <a:latin typeface="Garamond" panose="02020404030301010803" pitchFamily="18" charset="0"/>
                <a:ea typeface="Times New Roman" panose="02020603050405020304" pitchFamily="18" charset="0"/>
              </a:rPr>
              <a:t>In Mark 10:51, Jesus asked a blind man, </a:t>
            </a:r>
            <a:r>
              <a:rPr lang="en-US" sz="2200" i="1" dirty="0">
                <a:effectLst/>
                <a:latin typeface="Garamond" panose="02020404030301010803" pitchFamily="18" charset="0"/>
                <a:ea typeface="Times New Roman" panose="02020603050405020304" pitchFamily="18" charset="0"/>
              </a:rPr>
              <a:t>“What do you want me to do for you?”</a:t>
            </a:r>
            <a:r>
              <a:rPr lang="en-US" sz="2200" dirty="0">
                <a:effectLst/>
                <a:latin typeface="Garamond" panose="02020404030301010803" pitchFamily="18" charset="0"/>
                <a:ea typeface="Times New Roman" panose="02020603050405020304" pitchFamily="18" charset="0"/>
              </a:rPr>
              <a:t> It would seem the answer was obvious, but Jesus required the man to state what he wanted. He replied, </a:t>
            </a:r>
            <a:r>
              <a:rPr lang="en-US" sz="2200" i="1" dirty="0">
                <a:effectLst/>
                <a:latin typeface="Garamond" panose="02020404030301010803" pitchFamily="18" charset="0"/>
                <a:ea typeface="Times New Roman" panose="02020603050405020304" pitchFamily="18" charset="0"/>
              </a:rPr>
              <a:t>“Lord, that I might receive my sight.”</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Garamond" panose="02020404030301010803" pitchFamily="18" charset="0"/>
                <a:ea typeface="Times New Roman" panose="02020603050405020304" pitchFamily="18" charset="0"/>
              </a:rPr>
              <a:t>Jesus didn’t heal him indiscriminately. The man needed to get clear on his desire, then crystalize it with words, at which point Jesus simply said, </a:t>
            </a:r>
            <a:r>
              <a:rPr lang="en-US" sz="2200" i="1" dirty="0">
                <a:effectLst/>
                <a:latin typeface="Garamond" panose="02020404030301010803" pitchFamily="18" charset="0"/>
                <a:ea typeface="Times New Roman" panose="02020603050405020304" pitchFamily="18" charset="0"/>
              </a:rPr>
              <a:t>“Your faith has made you whole.” </a:t>
            </a:r>
            <a:r>
              <a:rPr lang="en-US" sz="2200" dirty="0">
                <a:effectLst/>
                <a:latin typeface="Garamond" panose="02020404030301010803" pitchFamily="18" charset="0"/>
                <a:ea typeface="Times New Roman" panose="02020603050405020304" pitchFamily="18" charset="0"/>
              </a:rPr>
              <a:t>If the man couldn’t clarify what he desired, he couldn’t have developed the faith to obtain it. You can’t believe for something that you can’t define. </a:t>
            </a:r>
            <a:endParaRPr lang="en-US" sz="22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5010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E889-20BE-12D2-1A91-BF214ED55F0E}"/>
              </a:ext>
            </a:extLst>
          </p:cNvPr>
          <p:cNvSpPr>
            <a:spLocks noGrp="1"/>
          </p:cNvSpPr>
          <p:nvPr>
            <p:ph type="title"/>
          </p:nvPr>
        </p:nvSpPr>
        <p:spPr/>
        <p:txBody>
          <a:bodyPr/>
          <a:lstStyle/>
          <a:p>
            <a:pPr algn="ctr"/>
            <a:r>
              <a:rPr lang="en-US" dirty="0"/>
              <a:t>Get Clear on Your Desires</a:t>
            </a:r>
          </a:p>
        </p:txBody>
      </p:sp>
      <p:sp>
        <p:nvSpPr>
          <p:cNvPr id="3" name="Content Placeholder 2">
            <a:extLst>
              <a:ext uri="{FF2B5EF4-FFF2-40B4-BE49-F238E27FC236}">
                <a16:creationId xmlns:a16="http://schemas.microsoft.com/office/drawing/2014/main" id="{A430ADAA-A373-225F-7325-F66A89CF377B}"/>
              </a:ext>
            </a:extLst>
          </p:cNvPr>
          <p:cNvSpPr>
            <a:spLocks noGrp="1"/>
          </p:cNvSpPr>
          <p:nvPr>
            <p:ph idx="1"/>
          </p:nvPr>
        </p:nvSpPr>
        <p:spPr/>
        <p:txBody>
          <a:bodyPr/>
          <a:lstStyle/>
          <a:p>
            <a:r>
              <a:rPr lang="en-US" sz="2200" dirty="0">
                <a:effectLst/>
                <a:latin typeface="Garamond" panose="02020404030301010803" pitchFamily="18" charset="0"/>
                <a:ea typeface="Times New Roman" panose="02020603050405020304" pitchFamily="18" charset="0"/>
              </a:rPr>
              <a:t>Jesus said in Mark 11:24, </a:t>
            </a:r>
            <a:r>
              <a:rPr lang="en-US" sz="2200" i="1" dirty="0">
                <a:effectLst/>
                <a:latin typeface="Garamond" panose="02020404030301010803" pitchFamily="18" charset="0"/>
                <a:ea typeface="Times New Roman" panose="02020603050405020304" pitchFamily="18" charset="0"/>
              </a:rPr>
              <a:t>“Therefore, whatsoever things you DESIRE when you pray, believe that you receive them, and you will have them.” </a:t>
            </a:r>
            <a:r>
              <a:rPr lang="en-US" sz="2200" dirty="0">
                <a:effectLst/>
                <a:latin typeface="Garamond" panose="02020404030301010803" pitchFamily="18" charset="0"/>
                <a:ea typeface="Times New Roman" panose="02020603050405020304" pitchFamily="18" charset="0"/>
              </a:rPr>
              <a:t>If you don’t really know exactly what you desire, you really can’t pray effectively for them. Learn to get clear on your desires before you throw up generic “feel good” prayers that accomplish nothing.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Garamond" panose="02020404030301010803" pitchFamily="18" charset="0"/>
                <a:ea typeface="Times New Roman" panose="02020603050405020304" pitchFamily="18" charset="0"/>
              </a:rPr>
              <a:t>The same is true in business… Get crystal clear on what you desire, and the path becomes very clear. Doesn’t mean you won’t have obstacles or that it will be an easy ride, but it does mean that when you face opposition and temporary setbacks, you still have the desire pulling you forward. </a:t>
            </a:r>
            <a:endParaRPr lang="en-US" sz="22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69701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E016-085B-DBFC-020D-D6A29EA5717E}"/>
              </a:ext>
            </a:extLst>
          </p:cNvPr>
          <p:cNvSpPr>
            <a:spLocks noGrp="1"/>
          </p:cNvSpPr>
          <p:nvPr>
            <p:ph type="title"/>
          </p:nvPr>
        </p:nvSpPr>
        <p:spPr/>
        <p:txBody>
          <a:bodyPr/>
          <a:lstStyle/>
          <a:p>
            <a:pPr algn="ctr"/>
            <a:r>
              <a:rPr lang="en-US" dirty="0"/>
              <a:t>Make Them Count</a:t>
            </a:r>
          </a:p>
        </p:txBody>
      </p:sp>
      <p:sp>
        <p:nvSpPr>
          <p:cNvPr id="3" name="Content Placeholder 2">
            <a:extLst>
              <a:ext uri="{FF2B5EF4-FFF2-40B4-BE49-F238E27FC236}">
                <a16:creationId xmlns:a16="http://schemas.microsoft.com/office/drawing/2014/main" id="{8AE909DA-BA82-4750-BEA9-671C57F75BE7}"/>
              </a:ext>
            </a:extLst>
          </p:cNvPr>
          <p:cNvSpPr>
            <a:spLocks noGrp="1"/>
          </p:cNvSpPr>
          <p:nvPr>
            <p:ph idx="1"/>
          </p:nvPr>
        </p:nvSpPr>
        <p:spPr/>
        <p:txBody>
          <a:bodyPr/>
          <a:lstStyle/>
          <a:p>
            <a:r>
              <a:rPr lang="en-US" sz="2200" dirty="0">
                <a:effectLst/>
                <a:latin typeface="Garamond" panose="02020404030301010803" pitchFamily="18" charset="0"/>
                <a:ea typeface="Times New Roman" panose="02020603050405020304" pitchFamily="18" charset="0"/>
              </a:rPr>
              <a:t>The bigger the object of your desire, the stronger the desire must be. Think of it like muscular strength. The stronger you are, the more you can pull towards you. What do you desire to accomplish with your life? If you can’t articulate that, you need only a tepid amount of desire to get you through the day.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Garamond" panose="02020404030301010803" pitchFamily="18" charset="0"/>
                <a:ea typeface="Times New Roman" panose="02020603050405020304" pitchFamily="18" charset="0"/>
              </a:rPr>
              <a:t>You only have one life to live. Might as well make it count.</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Garamond" panose="02020404030301010803" pitchFamily="18" charset="0"/>
                <a:ea typeface="Times New Roman" panose="02020603050405020304" pitchFamily="18" charset="0"/>
              </a:rPr>
              <a:t>What do you desire to accomplish in this one life you have to live? Talk to the Lord about it. Marinate it in His Word. If it doesn’t go against His Word and you sense His pleasure in it, then begin to strengthen that desire by thinking about it, researching, talking to others, get movies or songs or pictures that remind you and propel you towards that desire. </a:t>
            </a:r>
            <a:endParaRPr lang="en-US" sz="22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51674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421C-C20C-5FF1-0A7B-EBA2AC681D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B09600-AC1E-EFD1-7877-11200D192660}"/>
              </a:ext>
            </a:extLst>
          </p:cNvPr>
          <p:cNvSpPr>
            <a:spLocks noGrp="1"/>
          </p:cNvSpPr>
          <p:nvPr>
            <p:ph idx="1"/>
          </p:nvPr>
        </p:nvSpPr>
        <p:spPr/>
        <p:txBody>
          <a:bodyPr/>
          <a:lstStyle/>
          <a:p>
            <a:pPr marL="0" indent="0" algn="ctr">
              <a:buNone/>
            </a:pPr>
            <a:r>
              <a:rPr lang="en-US" sz="2400" dirty="0">
                <a:effectLst/>
                <a:latin typeface="Garamond" panose="02020404030301010803" pitchFamily="18" charset="0"/>
                <a:ea typeface="Times New Roman" panose="02020603050405020304" pitchFamily="18" charset="0"/>
              </a:rPr>
              <a:t>Shun those things that dampen your desire. Talk about it often, if only to yourself. Write out plans for making it happen and what will happen when that desire is met. Develop that desire in you so strongly that anyone   who meets you, will know what you desire. </a:t>
            </a:r>
            <a:endParaRPr lang="en-US"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356290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09B82F-0C64-EEFE-C9B9-C3AE9353C662}"/>
              </a:ext>
            </a:extLst>
          </p:cNvPr>
          <p:cNvSpPr>
            <a:spLocks noGrp="1"/>
          </p:cNvSpPr>
          <p:nvPr>
            <p:ph type="ctrTitle"/>
          </p:nvPr>
        </p:nvSpPr>
        <p:spPr/>
        <p:txBody>
          <a:bodyPr/>
          <a:lstStyle/>
          <a:p>
            <a:pPr algn="ctr"/>
            <a:r>
              <a:rPr lang="en-US" dirty="0"/>
              <a:t>HESITATION</a:t>
            </a:r>
          </a:p>
        </p:txBody>
      </p:sp>
      <p:sp>
        <p:nvSpPr>
          <p:cNvPr id="5" name="Subtitle 4">
            <a:extLst>
              <a:ext uri="{FF2B5EF4-FFF2-40B4-BE49-F238E27FC236}">
                <a16:creationId xmlns:a16="http://schemas.microsoft.com/office/drawing/2014/main" id="{45F38942-C511-E956-83F1-C0013182061C}"/>
              </a:ext>
            </a:extLst>
          </p:cNvPr>
          <p:cNvSpPr>
            <a:spLocks noGrp="1"/>
          </p:cNvSpPr>
          <p:nvPr>
            <p:ph type="subTitle" idx="1"/>
          </p:nvPr>
        </p:nvSpPr>
        <p:spPr/>
        <p:txBody>
          <a:bodyPr>
            <a:normAutofit/>
          </a:bodyPr>
          <a:lstStyle/>
          <a:p>
            <a:pPr algn="ctr"/>
            <a:r>
              <a:rPr lang="en-US" sz="3200" dirty="0"/>
              <a:t>THE SILENT DREAM KILLER</a:t>
            </a:r>
          </a:p>
        </p:txBody>
      </p:sp>
    </p:spTree>
    <p:extLst>
      <p:ext uri="{BB962C8B-B14F-4D97-AF65-F5344CB8AC3E}">
        <p14:creationId xmlns:p14="http://schemas.microsoft.com/office/powerpoint/2010/main" val="2718238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1B18-AD95-22D6-DF7B-A63169027802}"/>
              </a:ext>
            </a:extLst>
          </p:cNvPr>
          <p:cNvSpPr>
            <a:spLocks noGrp="1"/>
          </p:cNvSpPr>
          <p:nvPr>
            <p:ph type="title"/>
          </p:nvPr>
        </p:nvSpPr>
        <p:spPr/>
        <p:txBody>
          <a:bodyPr/>
          <a:lstStyle/>
          <a:p>
            <a:r>
              <a:rPr lang="en-US" dirty="0"/>
              <a:t>HESITATION – The Silent Dream Killer</a:t>
            </a:r>
          </a:p>
        </p:txBody>
      </p:sp>
      <p:sp>
        <p:nvSpPr>
          <p:cNvPr id="3" name="Content Placeholder 2">
            <a:extLst>
              <a:ext uri="{FF2B5EF4-FFF2-40B4-BE49-F238E27FC236}">
                <a16:creationId xmlns:a16="http://schemas.microsoft.com/office/drawing/2014/main" id="{D80AE029-AAA9-D536-414F-73B3221EB1CD}"/>
              </a:ext>
            </a:extLst>
          </p:cNvPr>
          <p:cNvSpPr>
            <a:spLocks noGrp="1"/>
          </p:cNvSpPr>
          <p:nvPr>
            <p:ph idx="1"/>
          </p:nvPr>
        </p:nvSpPr>
        <p:spPr/>
        <p:txBody>
          <a:bodyPr>
            <a:normAutofit/>
          </a:bodyPr>
          <a:lstStyle/>
          <a:p>
            <a:r>
              <a:rPr lang="en-US" dirty="0"/>
              <a:t>“Do not hesitate to go and enter to possess the land.” (Judges 18:9)</a:t>
            </a:r>
          </a:p>
          <a:p>
            <a:pPr marL="0" indent="0">
              <a:buNone/>
            </a:pPr>
            <a:endParaRPr lang="en-US" dirty="0"/>
          </a:p>
          <a:p>
            <a:r>
              <a:rPr lang="en-US" dirty="0"/>
              <a:t>“Elijah approached all the people and said, ‘How long will you hesitate between two opinions? If the Lord is God, follow Him; but if Baal, follow him.’” (1 Kings 18:21)</a:t>
            </a:r>
          </a:p>
          <a:p>
            <a:pPr marL="0" indent="0">
              <a:buNone/>
            </a:pPr>
            <a:endParaRPr lang="en-US" dirty="0"/>
          </a:p>
          <a:p>
            <a:r>
              <a:rPr lang="en-US" dirty="0"/>
              <a:t>“Choose for yourselves this day whom you will serve… </a:t>
            </a:r>
          </a:p>
          <a:p>
            <a:pPr marL="0" indent="0">
              <a:buNone/>
            </a:pPr>
            <a:endParaRPr lang="en-US" dirty="0"/>
          </a:p>
          <a:p>
            <a:r>
              <a:rPr lang="en-US" dirty="0"/>
              <a:t>As for me and my house, we will serve the Lord.” (Joshua 24:15)</a:t>
            </a:r>
          </a:p>
          <a:p>
            <a:endParaRPr lang="en-US" dirty="0"/>
          </a:p>
          <a:p>
            <a:endParaRPr lang="en-US" dirty="0"/>
          </a:p>
        </p:txBody>
      </p:sp>
    </p:spTree>
    <p:extLst>
      <p:ext uri="{BB962C8B-B14F-4D97-AF65-F5344CB8AC3E}">
        <p14:creationId xmlns:p14="http://schemas.microsoft.com/office/powerpoint/2010/main" val="340956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A4712-23FE-1E5D-E74A-39CDDC2DA28F}"/>
              </a:ext>
            </a:extLst>
          </p:cNvPr>
          <p:cNvSpPr>
            <a:spLocks noGrp="1"/>
          </p:cNvSpPr>
          <p:nvPr>
            <p:ph type="title"/>
          </p:nvPr>
        </p:nvSpPr>
        <p:spPr/>
        <p:txBody>
          <a:bodyPr/>
          <a:lstStyle/>
          <a:p>
            <a:pPr algn="ctr"/>
            <a:r>
              <a:rPr lang="en-US" dirty="0"/>
              <a:t>My First Proverb</a:t>
            </a:r>
          </a:p>
        </p:txBody>
      </p:sp>
      <p:sp>
        <p:nvSpPr>
          <p:cNvPr id="3" name="Content Placeholder 2">
            <a:extLst>
              <a:ext uri="{FF2B5EF4-FFF2-40B4-BE49-F238E27FC236}">
                <a16:creationId xmlns:a16="http://schemas.microsoft.com/office/drawing/2014/main" id="{EB8E8208-3E20-9FFD-C6A1-F19DC736D9F8}"/>
              </a:ext>
            </a:extLst>
          </p:cNvPr>
          <p:cNvSpPr>
            <a:spLocks noGrp="1"/>
          </p:cNvSpPr>
          <p:nvPr>
            <p:ph idx="1"/>
          </p:nvPr>
        </p:nvSpPr>
        <p:spPr/>
        <p:txBody>
          <a:bodyPr>
            <a:normAutofit/>
          </a:bodyPr>
          <a:lstStyle/>
          <a:p>
            <a:pPr marL="0" indent="0" algn="ctr">
              <a:buNone/>
            </a:pPr>
            <a:endParaRPr lang="en-US" sz="3600" dirty="0"/>
          </a:p>
          <a:p>
            <a:pPr marL="0" indent="0" algn="ctr">
              <a:buNone/>
            </a:pPr>
            <a:r>
              <a:rPr lang="en-US" sz="3600" i="1" dirty="0"/>
              <a:t>“In the valley of indecision, </a:t>
            </a:r>
          </a:p>
          <a:p>
            <a:pPr marL="0" indent="0" algn="ctr">
              <a:buNone/>
            </a:pPr>
            <a:r>
              <a:rPr lang="en-US" sz="3600" i="1" dirty="0"/>
              <a:t>lay the skeletal remains </a:t>
            </a:r>
          </a:p>
          <a:p>
            <a:pPr marL="0" indent="0" algn="ctr">
              <a:buNone/>
            </a:pPr>
            <a:r>
              <a:rPr lang="en-US" sz="3600" i="1" dirty="0"/>
              <a:t>of many a worthy plan.”</a:t>
            </a:r>
          </a:p>
        </p:txBody>
      </p:sp>
    </p:spTree>
    <p:extLst>
      <p:ext uri="{BB962C8B-B14F-4D97-AF65-F5344CB8AC3E}">
        <p14:creationId xmlns:p14="http://schemas.microsoft.com/office/powerpoint/2010/main" val="2698041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latin typeface="+mn-lt"/>
              </a:rPr>
              <a:t>The Stolen Blessing</a:t>
            </a:r>
          </a:p>
        </p:txBody>
      </p:sp>
      <p:pic>
        <p:nvPicPr>
          <p:cNvPr id="5" name="Picture 4" descr="A picture containing indoor, sitting, table, looking&#10;&#10;Description automatically generated">
            <a:extLst>
              <a:ext uri="{FF2B5EF4-FFF2-40B4-BE49-F238E27FC236}">
                <a16:creationId xmlns:a16="http://schemas.microsoft.com/office/drawing/2014/main" id="{4FFC30FA-DB2B-7F4B-983B-EA8DF7FAB940}"/>
              </a:ext>
            </a:extLst>
          </p:cNvPr>
          <p:cNvPicPr>
            <a:picLocks noChangeAspect="1"/>
          </p:cNvPicPr>
          <p:nvPr/>
        </p:nvPicPr>
        <p:blipFill rotWithShape="1">
          <a:blip r:embed="rId3"/>
          <a:srcRect r="8495" b="2"/>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7750629" y="917725"/>
            <a:ext cx="3917115" cy="4852362"/>
          </a:xfrm>
        </p:spPr>
        <p:txBody>
          <a:bodyPr anchor="ctr">
            <a:noAutofit/>
          </a:bodyPr>
          <a:lstStyle/>
          <a:p>
            <a:pPr marL="0" indent="0">
              <a:buNone/>
            </a:pPr>
            <a:r>
              <a:rPr lang="en-US" i="1" dirty="0">
                <a:solidFill>
                  <a:srgbClr val="FFFFFF"/>
                </a:solidFill>
              </a:rPr>
              <a:t>“And may God give you of the dew of the heavens and of the fatness of the earth and abundance of grain and [new] wine; Let peoples serve you and nations bow down to you; be master over your brothers, and let your mother’s sons bow down to you. Let everyone be cursed who curses you and favored with blessings who blesses you.”  </a:t>
            </a:r>
            <a:r>
              <a:rPr lang="en-US" b="1" dirty="0">
                <a:solidFill>
                  <a:srgbClr val="FFFFFF"/>
                </a:solidFill>
              </a:rPr>
              <a:t>Genesis 27:28-29</a:t>
            </a:r>
          </a:p>
          <a:p>
            <a:endParaRPr lang="en-US" sz="2400" dirty="0">
              <a:solidFill>
                <a:srgbClr val="FFFFFF"/>
              </a:solidFill>
            </a:endParaRPr>
          </a:p>
        </p:txBody>
      </p:sp>
    </p:spTree>
    <p:extLst>
      <p:ext uri="{BB962C8B-B14F-4D97-AF65-F5344CB8AC3E}">
        <p14:creationId xmlns:p14="http://schemas.microsoft.com/office/powerpoint/2010/main" val="209036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D684-C7BE-E142-4368-32A9A43E2866}"/>
              </a:ext>
            </a:extLst>
          </p:cNvPr>
          <p:cNvSpPr>
            <a:spLocks noGrp="1"/>
          </p:cNvSpPr>
          <p:nvPr>
            <p:ph type="title"/>
          </p:nvPr>
        </p:nvSpPr>
        <p:spPr/>
        <p:txBody>
          <a:bodyPr/>
          <a:lstStyle/>
          <a:p>
            <a:pPr algn="ctr"/>
            <a:r>
              <a:rPr lang="en-US" dirty="0"/>
              <a:t>There are no “second chances”</a:t>
            </a:r>
          </a:p>
        </p:txBody>
      </p:sp>
      <p:sp>
        <p:nvSpPr>
          <p:cNvPr id="3" name="Content Placeholder 2">
            <a:extLst>
              <a:ext uri="{FF2B5EF4-FFF2-40B4-BE49-F238E27FC236}">
                <a16:creationId xmlns:a16="http://schemas.microsoft.com/office/drawing/2014/main" id="{05686005-5EC9-FBA1-0463-86F49E1324D4}"/>
              </a:ext>
            </a:extLst>
          </p:cNvPr>
          <p:cNvSpPr>
            <a:spLocks noGrp="1"/>
          </p:cNvSpPr>
          <p:nvPr>
            <p:ph idx="1"/>
          </p:nvPr>
        </p:nvSpPr>
        <p:spPr/>
        <p:txBody>
          <a:bodyPr>
            <a:noAutofit/>
          </a:bodyPr>
          <a:lstStyle/>
          <a:p>
            <a:r>
              <a:rPr lang="en-US" sz="2200" dirty="0">
                <a:effectLst/>
                <a:latin typeface="Garamond" panose="02020404030301010803" pitchFamily="18" charset="0"/>
                <a:ea typeface="Times New Roman" panose="02020603050405020304" pitchFamily="18" charset="0"/>
              </a:rPr>
              <a:t>Solomon once noted that </a:t>
            </a:r>
            <a:r>
              <a:rPr lang="en-US" sz="2200" i="1" dirty="0">
                <a:effectLst/>
                <a:latin typeface="Garamond" panose="02020404030301010803" pitchFamily="18" charset="0"/>
                <a:ea typeface="Times New Roman" panose="02020603050405020304" pitchFamily="18" charset="0"/>
              </a:rPr>
              <a:t>“He who observes the wind will not sow, and he who regards the clouds will not reap.”</a:t>
            </a:r>
            <a:r>
              <a:rPr lang="en-US" sz="2200" dirty="0">
                <a:effectLst/>
                <a:latin typeface="Garamond" panose="02020404030301010803" pitchFamily="18" charset="0"/>
                <a:ea typeface="Times New Roman" panose="02020603050405020304" pitchFamily="18" charset="0"/>
              </a:rPr>
              <a:t> (Ecclesiastes 11:4) The cost of hesitation is a missed harvest. Remember this… “</a:t>
            </a:r>
            <a:r>
              <a:rPr lang="en-US" sz="2200" b="1" dirty="0">
                <a:effectLst/>
                <a:latin typeface="Garamond" panose="02020404030301010803" pitchFamily="18" charset="0"/>
                <a:ea typeface="Times New Roman" panose="02020603050405020304" pitchFamily="18" charset="0"/>
              </a:rPr>
              <a:t>The opportunity of a lifetime, only lasts for the lifetime of the opportunity</a:t>
            </a:r>
            <a:r>
              <a:rPr lang="en-US" sz="2200" dirty="0">
                <a:effectLst/>
                <a:latin typeface="Garamond" panose="02020404030301010803"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200" dirty="0">
              <a:effectLst/>
              <a:latin typeface="Garamond" panose="02020404030301010803" pitchFamily="18" charset="0"/>
              <a:ea typeface="Times New Roman" panose="02020603050405020304" pitchFamily="18" charset="0"/>
            </a:endParaRPr>
          </a:p>
          <a:p>
            <a:pPr marL="0" marR="0">
              <a:spcBef>
                <a:spcPts val="0"/>
              </a:spcBef>
              <a:spcAft>
                <a:spcPts val="0"/>
              </a:spcAft>
            </a:pPr>
            <a:r>
              <a:rPr lang="en-US" sz="2200" dirty="0">
                <a:effectLst/>
                <a:latin typeface="Garamond" panose="02020404030301010803" pitchFamily="18" charset="0"/>
                <a:ea typeface="Times New Roman" panose="02020603050405020304" pitchFamily="18" charset="0"/>
              </a:rPr>
              <a:t>When the children of Israel hesitated to go into Canaan out of fear, God vowed that other than Joshua and Caleb, none of the adults over 20 years of age would ever enter it.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Garamond" panose="02020404030301010803" pitchFamily="18" charset="0"/>
                <a:ea typeface="Times New Roman" panose="02020603050405020304" pitchFamily="18" charset="0"/>
              </a:rPr>
              <a:t>But apparently, they had heard the slogan, “God is a God of second chances”,</a:t>
            </a:r>
            <a:r>
              <a:rPr lang="en-US" sz="2200" i="1" dirty="0">
                <a:effectLst/>
                <a:latin typeface="Garamond" panose="02020404030301010803" pitchFamily="18" charset="0"/>
                <a:ea typeface="Times New Roman" panose="02020603050405020304" pitchFamily="18" charset="0"/>
              </a:rPr>
              <a:t> </a:t>
            </a:r>
            <a:r>
              <a:rPr lang="en-US" sz="2200" dirty="0">
                <a:effectLst/>
                <a:latin typeface="Garamond" panose="02020404030301010803" pitchFamily="18" charset="0"/>
                <a:ea typeface="Times New Roman" panose="02020603050405020304" pitchFamily="18" charset="0"/>
              </a:rPr>
              <a:t>(a verse that appears nowhere in the Bible) and took it to mean that they could change their mind and go into the Promised Land anyway. They were after all… sorry.</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780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2522-0704-AED2-9F6B-08A441CF9F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B68B88-03CB-0B00-371B-543AD1F63B5B}"/>
              </a:ext>
            </a:extLst>
          </p:cNvPr>
          <p:cNvSpPr>
            <a:spLocks noGrp="1"/>
          </p:cNvSpPr>
          <p:nvPr>
            <p:ph idx="1"/>
          </p:nvPr>
        </p:nvSpPr>
        <p:spPr/>
        <p:txBody>
          <a:bodyPr>
            <a:normAutofit/>
          </a:bodyPr>
          <a:lstStyle/>
          <a:p>
            <a:r>
              <a:rPr lang="en-US" sz="2400" dirty="0">
                <a:latin typeface="Garamond" panose="02020404030301010803" pitchFamily="18" charset="0"/>
              </a:rPr>
              <a:t>“You can never go home again”</a:t>
            </a:r>
          </a:p>
          <a:p>
            <a:r>
              <a:rPr lang="en-US" sz="2400" dirty="0">
                <a:latin typeface="Garamond" panose="02020404030301010803" pitchFamily="18" charset="0"/>
              </a:rPr>
              <a:t>There is however, an abundance of first chances. </a:t>
            </a:r>
          </a:p>
          <a:p>
            <a:r>
              <a:rPr lang="en-US" sz="2400" dirty="0">
                <a:latin typeface="Garamond" panose="02020404030301010803" pitchFamily="18" charset="0"/>
              </a:rPr>
              <a:t>Difference between being hasty and being decisive.</a:t>
            </a:r>
          </a:p>
          <a:p>
            <a:r>
              <a:rPr lang="en-US" sz="2400" dirty="0">
                <a:latin typeface="Garamond" panose="02020404030301010803" pitchFamily="18" charset="0"/>
              </a:rPr>
              <a:t>Successful people make decisions quickly and change their mind rarely.</a:t>
            </a:r>
          </a:p>
          <a:p>
            <a:r>
              <a:rPr lang="en-US" sz="2400" dirty="0">
                <a:latin typeface="Garamond" panose="02020404030301010803" pitchFamily="18" charset="0"/>
              </a:rPr>
              <a:t>Unsuccessful people make decisions slowly and quickly their mind often.</a:t>
            </a:r>
          </a:p>
        </p:txBody>
      </p:sp>
    </p:spTree>
    <p:extLst>
      <p:ext uri="{BB962C8B-B14F-4D97-AF65-F5344CB8AC3E}">
        <p14:creationId xmlns:p14="http://schemas.microsoft.com/office/powerpoint/2010/main" val="62069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1E09-275F-465B-9A2E-D9C96A837C9E}"/>
              </a:ext>
            </a:extLst>
          </p:cNvPr>
          <p:cNvSpPr>
            <a:spLocks noGrp="1"/>
          </p:cNvSpPr>
          <p:nvPr>
            <p:ph type="title"/>
          </p:nvPr>
        </p:nvSpPr>
        <p:spPr/>
        <p:txBody>
          <a:bodyPr/>
          <a:lstStyle/>
          <a:p>
            <a:pPr algn="ctr"/>
            <a:r>
              <a:rPr lang="en-US" dirty="0"/>
              <a:t>Key Take Aways</a:t>
            </a:r>
          </a:p>
        </p:txBody>
      </p:sp>
      <p:sp>
        <p:nvSpPr>
          <p:cNvPr id="3" name="Content Placeholder 2">
            <a:extLst>
              <a:ext uri="{FF2B5EF4-FFF2-40B4-BE49-F238E27FC236}">
                <a16:creationId xmlns:a16="http://schemas.microsoft.com/office/drawing/2014/main" id="{9AF6740D-14CB-A2E0-53CB-7CEFAB94C8DF}"/>
              </a:ext>
            </a:extLst>
          </p:cNvPr>
          <p:cNvSpPr>
            <a:spLocks noGrp="1"/>
          </p:cNvSpPr>
          <p:nvPr>
            <p:ph idx="1"/>
          </p:nvPr>
        </p:nvSpPr>
        <p:spPr/>
        <p:txBody>
          <a:bodyPr/>
          <a:lstStyle/>
          <a:p>
            <a:r>
              <a:rPr lang="en-US" dirty="0"/>
              <a:t>The yoke will stay on as long as you allow it. </a:t>
            </a:r>
          </a:p>
          <a:p>
            <a:r>
              <a:rPr lang="en-US" dirty="0"/>
              <a:t>You will begin to get free when you’re ready to take dominion for your life.</a:t>
            </a:r>
          </a:p>
          <a:p>
            <a:r>
              <a:rPr lang="en-US" dirty="0"/>
              <a:t>Financial prosperity breaks the yoke of lack.</a:t>
            </a:r>
          </a:p>
          <a:p>
            <a:r>
              <a:rPr lang="en-US" dirty="0"/>
              <a:t>Wealth begins on the inside</a:t>
            </a:r>
          </a:p>
          <a:p>
            <a:endParaRPr lang="en-US" dirty="0"/>
          </a:p>
          <a:p>
            <a:endParaRPr lang="en-US" dirty="0"/>
          </a:p>
        </p:txBody>
      </p:sp>
    </p:spTree>
    <p:extLst>
      <p:ext uri="{BB962C8B-B14F-4D97-AF65-F5344CB8AC3E}">
        <p14:creationId xmlns:p14="http://schemas.microsoft.com/office/powerpoint/2010/main" val="314509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762001" y="803325"/>
            <a:ext cx="5314536" cy="1325563"/>
          </a:xfrm>
        </p:spPr>
        <p:txBody>
          <a:bodyPr>
            <a:normAutofit fontScale="90000"/>
          </a:bodyPr>
          <a:lstStyle/>
          <a:p>
            <a:pPr algn="ctr"/>
            <a:r>
              <a:rPr lang="en-US" dirty="0">
                <a:latin typeface="+mn-lt"/>
              </a:rPr>
              <a:t>The Promise To</a:t>
            </a:r>
            <a:br>
              <a:rPr lang="en-US" dirty="0">
                <a:latin typeface="+mn-lt"/>
              </a:rPr>
            </a:br>
            <a:r>
              <a:rPr lang="en-US" dirty="0">
                <a:latin typeface="+mn-lt"/>
              </a:rPr>
              <a:t>Break The Yoke</a:t>
            </a:r>
          </a:p>
        </p:txBody>
      </p:sp>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762000" y="2279018"/>
            <a:ext cx="5314543" cy="3375920"/>
          </a:xfrm>
        </p:spPr>
        <p:txBody>
          <a:bodyPr anchor="t">
            <a:normAutofit fontScale="77500" lnSpcReduction="20000"/>
          </a:bodyPr>
          <a:lstStyle/>
          <a:p>
            <a:r>
              <a:rPr lang="en-US" sz="2400" dirty="0"/>
              <a:t>The blessing Esau received…</a:t>
            </a:r>
          </a:p>
          <a:p>
            <a:r>
              <a:rPr lang="en-US" sz="2400" i="1" dirty="0"/>
              <a:t>“Behold, your dwelling shall be of the </a:t>
            </a:r>
            <a:r>
              <a:rPr lang="en-US" sz="2400" b="1" i="1" dirty="0"/>
              <a:t>fatness</a:t>
            </a:r>
            <a:r>
              <a:rPr lang="en-US" sz="2400" i="1" dirty="0"/>
              <a:t> of the earth, and of the dew of heaven from above. </a:t>
            </a:r>
            <a:r>
              <a:rPr lang="en-US" sz="2400" b="1" i="1" baseline="30000" dirty="0"/>
              <a:t> </a:t>
            </a:r>
            <a:r>
              <a:rPr lang="en-US" sz="2400" i="1" dirty="0"/>
              <a:t>By your sword you shall live, and you shall serve your brother; And it shall come to pass, </a:t>
            </a:r>
            <a:r>
              <a:rPr lang="en-US" sz="2400" b="1" i="1" u="sng" dirty="0">
                <a:solidFill>
                  <a:srgbClr val="FFFF00"/>
                </a:solidFill>
              </a:rPr>
              <a:t>when you become restless</a:t>
            </a:r>
            <a:r>
              <a:rPr lang="en-US" sz="2400" i="1" dirty="0"/>
              <a:t>,</a:t>
            </a:r>
          </a:p>
          <a:p>
            <a:r>
              <a:rPr lang="en-US" sz="2400" dirty="0"/>
              <a:t>Literally:  </a:t>
            </a:r>
            <a:r>
              <a:rPr lang="en-US" sz="2400" i="1" dirty="0"/>
              <a:t>(“when thou shall have dominion”) </a:t>
            </a:r>
            <a:r>
              <a:rPr lang="en-US" sz="2400" dirty="0"/>
              <a:t>When you’ve finally had enough and are ready to take charge, to rule, be free, to travel without restriction, to roam. Go where you want, when you want. Genesis 27:39-40</a:t>
            </a:r>
          </a:p>
        </p:txBody>
      </p:sp>
      <p:pic>
        <p:nvPicPr>
          <p:cNvPr id="4" name="Picture 3">
            <a:extLst>
              <a:ext uri="{FF2B5EF4-FFF2-40B4-BE49-F238E27FC236}">
                <a16:creationId xmlns:a16="http://schemas.microsoft.com/office/drawing/2014/main" id="{85AE0E4A-1EF9-8E48-B2ED-89EF688ADBE5}"/>
              </a:ext>
            </a:extLst>
          </p:cNvPr>
          <p:cNvPicPr>
            <a:picLocks noChangeAspect="1"/>
          </p:cNvPicPr>
          <p:nvPr/>
        </p:nvPicPr>
        <p:blipFill rotWithShape="1">
          <a:blip r:embed="rId3"/>
          <a:srcRect r="-3" b="93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31370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762001" y="803325"/>
            <a:ext cx="5314536" cy="1325563"/>
          </a:xfrm>
        </p:spPr>
        <p:txBody>
          <a:bodyPr>
            <a:normAutofit fontScale="90000"/>
          </a:bodyPr>
          <a:lstStyle/>
          <a:p>
            <a:pPr algn="ctr"/>
            <a:r>
              <a:rPr lang="en-US" dirty="0">
                <a:latin typeface="+mn-lt"/>
              </a:rPr>
              <a:t>The Promise To</a:t>
            </a:r>
            <a:br>
              <a:rPr lang="en-US" dirty="0">
                <a:latin typeface="+mn-lt"/>
              </a:rPr>
            </a:br>
            <a:r>
              <a:rPr lang="en-US" dirty="0">
                <a:latin typeface="+mn-lt"/>
              </a:rPr>
              <a:t>Break The Yoke</a:t>
            </a:r>
          </a:p>
        </p:txBody>
      </p:sp>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762000" y="2279018"/>
            <a:ext cx="5314543" cy="3375920"/>
          </a:xfrm>
        </p:spPr>
        <p:txBody>
          <a:bodyPr anchor="t">
            <a:normAutofit fontScale="92500"/>
          </a:bodyPr>
          <a:lstStyle/>
          <a:p>
            <a:r>
              <a:rPr lang="en-US" sz="2400" dirty="0"/>
              <a:t>“When you become restless and are ready to have dominion, then</a:t>
            </a:r>
            <a:r>
              <a:rPr lang="en-US" sz="2400" i="1" dirty="0"/>
              <a:t> </a:t>
            </a:r>
            <a:r>
              <a:rPr lang="en-US" sz="2400" b="1" i="1" u="sng" dirty="0"/>
              <a:t>you shall break his yoke from your neck</a:t>
            </a:r>
            <a:r>
              <a:rPr lang="en-US" sz="2400" i="1" dirty="0"/>
              <a:t>.” </a:t>
            </a:r>
            <a:r>
              <a:rPr lang="en-US" sz="2400" dirty="0"/>
              <a:t>Genesis 27:39-40</a:t>
            </a:r>
          </a:p>
          <a:p>
            <a:r>
              <a:rPr lang="en-US" sz="2400" dirty="0"/>
              <a:t>Esau became quite wealthy and came to meet Jacob and had 400 men under his leadership. And had abundance.</a:t>
            </a:r>
          </a:p>
          <a:p>
            <a:endParaRPr lang="en-US" sz="1800" dirty="0"/>
          </a:p>
        </p:txBody>
      </p:sp>
      <p:pic>
        <p:nvPicPr>
          <p:cNvPr id="4" name="Picture 3">
            <a:extLst>
              <a:ext uri="{FF2B5EF4-FFF2-40B4-BE49-F238E27FC236}">
                <a16:creationId xmlns:a16="http://schemas.microsoft.com/office/drawing/2014/main" id="{85AE0E4A-1EF9-8E48-B2ED-89EF688ADBE5}"/>
              </a:ext>
            </a:extLst>
          </p:cNvPr>
          <p:cNvPicPr>
            <a:picLocks noChangeAspect="1"/>
          </p:cNvPicPr>
          <p:nvPr/>
        </p:nvPicPr>
        <p:blipFill rotWithShape="1">
          <a:blip r:embed="rId3"/>
          <a:srcRect r="-3" b="93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13884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indoor, sitting, bottle&#10;&#10;Description automatically generated">
            <a:extLst>
              <a:ext uri="{FF2B5EF4-FFF2-40B4-BE49-F238E27FC236}">
                <a16:creationId xmlns:a16="http://schemas.microsoft.com/office/drawing/2014/main" id="{38FCC783-9D10-D042-8A1C-5EAA7EF0E47D}"/>
              </a:ext>
            </a:extLst>
          </p:cNvPr>
          <p:cNvPicPr>
            <a:picLocks noChangeAspect="1"/>
          </p:cNvPicPr>
          <p:nvPr/>
        </p:nvPicPr>
        <p:blipFill rotWithShape="1">
          <a:blip r:embed="rId3"/>
          <a:srcRect t="15730"/>
          <a:stretch/>
        </p:blipFill>
        <p:spPr>
          <a:xfrm>
            <a:off x="-1" y="10"/>
            <a:ext cx="12192000" cy="6857990"/>
          </a:xfrm>
          <a:prstGeom prst="rect">
            <a:avLst/>
          </a:prstGeom>
        </p:spPr>
      </p:pic>
      <p:sp>
        <p:nvSpPr>
          <p:cNvPr id="2" name="Title 1">
            <a:extLst>
              <a:ext uri="{FF2B5EF4-FFF2-40B4-BE49-F238E27FC236}">
                <a16:creationId xmlns:a16="http://schemas.microsoft.com/office/drawing/2014/main" id="{EA359EA8-E92E-8C44-9285-1CEC895D7C05}"/>
              </a:ext>
            </a:extLst>
          </p:cNvPr>
          <p:cNvSpPr>
            <a:spLocks noGrp="1"/>
          </p:cNvSpPr>
          <p:nvPr>
            <p:ph type="title"/>
          </p:nvPr>
        </p:nvSpPr>
        <p:spPr>
          <a:xfrm>
            <a:off x="719955" y="682016"/>
            <a:ext cx="4204137" cy="1342754"/>
          </a:xfrm>
        </p:spPr>
        <p:txBody>
          <a:bodyPr>
            <a:normAutofit/>
          </a:bodyPr>
          <a:lstStyle/>
          <a:p>
            <a:pPr algn="ctr"/>
            <a:r>
              <a:rPr lang="en-US" sz="3600" dirty="0">
                <a:latin typeface="+mn-lt"/>
              </a:rPr>
              <a:t>How is the Yoke Destroyed?</a:t>
            </a:r>
          </a:p>
        </p:txBody>
      </p:sp>
      <p:sp>
        <p:nvSpPr>
          <p:cNvPr id="3" name="Content Placeholder 2">
            <a:extLst>
              <a:ext uri="{FF2B5EF4-FFF2-40B4-BE49-F238E27FC236}">
                <a16:creationId xmlns:a16="http://schemas.microsoft.com/office/drawing/2014/main" id="{D0D539A7-7B97-4C47-BBD2-15FD5A1FCFBB}"/>
              </a:ext>
            </a:extLst>
          </p:cNvPr>
          <p:cNvSpPr>
            <a:spLocks noGrp="1"/>
          </p:cNvSpPr>
          <p:nvPr>
            <p:ph idx="1"/>
          </p:nvPr>
        </p:nvSpPr>
        <p:spPr>
          <a:xfrm>
            <a:off x="525514" y="2505181"/>
            <a:ext cx="4593021" cy="2770470"/>
          </a:xfrm>
        </p:spPr>
        <p:txBody>
          <a:bodyPr anchor="ctr">
            <a:normAutofit/>
          </a:bodyPr>
          <a:lstStyle/>
          <a:p>
            <a:pPr marL="0" indent="0">
              <a:buNone/>
            </a:pPr>
            <a:r>
              <a:rPr lang="en-US" i="1" dirty="0"/>
              <a:t>“And at that day shall his burden (Assyrians) be taken away from off thy shoulder, and his yoke from off thy neck: and the yoke shall be destroyed because of the </a:t>
            </a:r>
            <a:r>
              <a:rPr lang="en-US" b="1" i="1" u="sng" dirty="0"/>
              <a:t>anointing</a:t>
            </a:r>
            <a:r>
              <a:rPr lang="en-US" i="1" dirty="0"/>
              <a:t>.” </a:t>
            </a:r>
            <a:r>
              <a:rPr lang="en-US" dirty="0"/>
              <a:t>(Isaiah 10:27)</a:t>
            </a:r>
          </a:p>
          <a:p>
            <a:pPr marL="0" indent="0">
              <a:buNone/>
            </a:pPr>
            <a:r>
              <a:rPr lang="en-US" dirty="0"/>
              <a:t>SHEMEN: Almost always translated as “oil”, as in olive oil.</a:t>
            </a:r>
            <a:endParaRPr lang="en-US" sz="1800" dirty="0"/>
          </a:p>
          <a:p>
            <a:endParaRPr lang="en-US" sz="1800" dirty="0"/>
          </a:p>
        </p:txBody>
      </p:sp>
    </p:spTree>
    <p:extLst>
      <p:ext uri="{BB962C8B-B14F-4D97-AF65-F5344CB8AC3E}">
        <p14:creationId xmlns:p14="http://schemas.microsoft.com/office/powerpoint/2010/main" val="7614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47F8-4A8C-F640-8D77-B6CB5AC1A330}"/>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rPr>
              <a:t>“</a:t>
            </a:r>
            <a:r>
              <a:rPr lang="en-US" dirty="0" err="1">
                <a:solidFill>
                  <a:srgbClr val="FFFFFF"/>
                </a:solidFill>
              </a:rPr>
              <a:t>Shemen</a:t>
            </a:r>
            <a:r>
              <a:rPr lang="en-US" dirty="0">
                <a:solidFill>
                  <a:srgbClr val="FFFFFF"/>
                </a:solidFill>
              </a:rPr>
              <a:t>” (Olive Oil) </a:t>
            </a:r>
            <a:br>
              <a:rPr lang="en-US" dirty="0">
                <a:solidFill>
                  <a:srgbClr val="FFFFFF"/>
                </a:solidFill>
              </a:rPr>
            </a:br>
            <a:r>
              <a:rPr lang="en-US" dirty="0">
                <a:solidFill>
                  <a:srgbClr val="FFFFFF"/>
                </a:solidFill>
              </a:rPr>
              <a:t>A Symbol of Abundance</a:t>
            </a:r>
          </a:p>
        </p:txBody>
      </p:sp>
      <p:pic>
        <p:nvPicPr>
          <p:cNvPr id="4" name="Picture 3">
            <a:extLst>
              <a:ext uri="{FF2B5EF4-FFF2-40B4-BE49-F238E27FC236}">
                <a16:creationId xmlns:a16="http://schemas.microsoft.com/office/drawing/2014/main" id="{A34A1485-ACD2-274A-AC44-6D1E967DDBA4}"/>
              </a:ext>
            </a:extLst>
          </p:cNvPr>
          <p:cNvPicPr>
            <a:picLocks noChangeAspect="1"/>
          </p:cNvPicPr>
          <p:nvPr/>
        </p:nvPicPr>
        <p:blipFill rotWithShape="1">
          <a:blip r:embed="rId3"/>
          <a:srcRect r="42863" b="1"/>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01AAA8E6-D969-A24A-A635-ED3E61A72174}"/>
              </a:ext>
            </a:extLst>
          </p:cNvPr>
          <p:cNvSpPr>
            <a:spLocks noGrp="1"/>
          </p:cNvSpPr>
          <p:nvPr>
            <p:ph idx="1"/>
          </p:nvPr>
        </p:nvSpPr>
        <p:spPr>
          <a:xfrm>
            <a:off x="7765143" y="917725"/>
            <a:ext cx="3902601" cy="5221818"/>
          </a:xfrm>
        </p:spPr>
        <p:txBody>
          <a:bodyPr anchor="ctr">
            <a:noAutofit/>
          </a:bodyPr>
          <a:lstStyle/>
          <a:p>
            <a:pPr marL="0" indent="0">
              <a:buNone/>
            </a:pPr>
            <a:r>
              <a:rPr lang="en-US" dirty="0">
                <a:solidFill>
                  <a:srgbClr val="FFFFFF"/>
                </a:solidFill>
              </a:rPr>
              <a:t>Physical oil will not destroy a wooden yoke. In fact, oil preserves wood.</a:t>
            </a:r>
          </a:p>
          <a:p>
            <a:pPr marL="0" indent="0">
              <a:buNone/>
            </a:pPr>
            <a:r>
              <a:rPr lang="en-US" dirty="0">
                <a:solidFill>
                  <a:srgbClr val="FFFFFF"/>
                </a:solidFill>
              </a:rPr>
              <a:t>The words “yoke” and “oil” (</a:t>
            </a:r>
            <a:r>
              <a:rPr lang="en-US" dirty="0" err="1">
                <a:solidFill>
                  <a:srgbClr val="FFFFFF"/>
                </a:solidFill>
              </a:rPr>
              <a:t>shemen</a:t>
            </a:r>
            <a:r>
              <a:rPr lang="en-US" dirty="0">
                <a:solidFill>
                  <a:srgbClr val="FFFFFF"/>
                </a:solidFill>
              </a:rPr>
              <a:t>) are used metaphorically. </a:t>
            </a:r>
          </a:p>
          <a:p>
            <a:pPr marL="0" indent="0">
              <a:buNone/>
            </a:pPr>
            <a:r>
              <a:rPr lang="en-US" i="1" dirty="0">
                <a:solidFill>
                  <a:srgbClr val="FFFFFF"/>
                </a:solidFill>
              </a:rPr>
              <a:t>“And at that day shall his burden be taken away from off thy shoulder, and his yoke from off thy neck: and the yoke shall be destroyed because of the </a:t>
            </a:r>
            <a:r>
              <a:rPr lang="en-US" b="1" i="1" u="sng" dirty="0">
                <a:solidFill>
                  <a:srgbClr val="FFFFFF"/>
                </a:solidFill>
              </a:rPr>
              <a:t>oil</a:t>
            </a:r>
            <a:r>
              <a:rPr lang="en-US" i="1"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0196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47F8-4A8C-F640-8D77-B6CB5AC1A330}"/>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rPr>
              <a:t>“</a:t>
            </a:r>
            <a:r>
              <a:rPr lang="en-US" dirty="0" err="1">
                <a:solidFill>
                  <a:srgbClr val="FFFFFF"/>
                </a:solidFill>
              </a:rPr>
              <a:t>Shemen</a:t>
            </a:r>
            <a:r>
              <a:rPr lang="en-US" dirty="0">
                <a:solidFill>
                  <a:srgbClr val="FFFFFF"/>
                </a:solidFill>
              </a:rPr>
              <a:t>” (Olive Oil) </a:t>
            </a:r>
            <a:br>
              <a:rPr lang="en-US" dirty="0">
                <a:solidFill>
                  <a:srgbClr val="FFFFFF"/>
                </a:solidFill>
              </a:rPr>
            </a:br>
            <a:r>
              <a:rPr lang="en-US" dirty="0">
                <a:solidFill>
                  <a:srgbClr val="FFFFFF"/>
                </a:solidFill>
              </a:rPr>
              <a:t>A Symbol of Abundance</a:t>
            </a:r>
          </a:p>
        </p:txBody>
      </p:sp>
      <p:pic>
        <p:nvPicPr>
          <p:cNvPr id="4" name="Picture 3">
            <a:extLst>
              <a:ext uri="{FF2B5EF4-FFF2-40B4-BE49-F238E27FC236}">
                <a16:creationId xmlns:a16="http://schemas.microsoft.com/office/drawing/2014/main" id="{A34A1485-ACD2-274A-AC44-6D1E967DDBA4}"/>
              </a:ext>
            </a:extLst>
          </p:cNvPr>
          <p:cNvPicPr>
            <a:picLocks noChangeAspect="1"/>
          </p:cNvPicPr>
          <p:nvPr/>
        </p:nvPicPr>
        <p:blipFill rotWithShape="1">
          <a:blip r:embed="rId3"/>
          <a:srcRect r="42863" b="1"/>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01AAA8E6-D969-A24A-A635-ED3E61A72174}"/>
              </a:ext>
            </a:extLst>
          </p:cNvPr>
          <p:cNvSpPr>
            <a:spLocks noGrp="1"/>
          </p:cNvSpPr>
          <p:nvPr>
            <p:ph idx="1"/>
          </p:nvPr>
        </p:nvSpPr>
        <p:spPr>
          <a:xfrm>
            <a:off x="7765143" y="917725"/>
            <a:ext cx="3902601" cy="5221818"/>
          </a:xfrm>
        </p:spPr>
        <p:txBody>
          <a:bodyPr anchor="ctr">
            <a:noAutofit/>
          </a:bodyPr>
          <a:lstStyle/>
          <a:p>
            <a:pPr marL="0" indent="0">
              <a:buNone/>
            </a:pPr>
            <a:r>
              <a:rPr lang="en-US" dirty="0">
                <a:solidFill>
                  <a:srgbClr val="FFFFFF"/>
                </a:solidFill>
              </a:rPr>
              <a:t>Doesn’t make sense unless you understand that…</a:t>
            </a:r>
          </a:p>
          <a:p>
            <a:pPr marL="0" indent="0">
              <a:buNone/>
            </a:pPr>
            <a:r>
              <a:rPr lang="en-US" dirty="0">
                <a:solidFill>
                  <a:srgbClr val="FFFFFF"/>
                </a:solidFill>
              </a:rPr>
              <a:t>Oil was considered </a:t>
            </a:r>
            <a:r>
              <a:rPr lang="en-US" b="1" i="1" u="sng" dirty="0">
                <a:solidFill>
                  <a:srgbClr val="FFFFFF"/>
                </a:solidFill>
              </a:rPr>
              <a:t>liquid gold </a:t>
            </a:r>
            <a:r>
              <a:rPr lang="en-US" dirty="0">
                <a:solidFill>
                  <a:srgbClr val="FFFFFF"/>
                </a:solidFill>
              </a:rPr>
              <a:t>and was the backbone of the import-export trade in the ancient world. </a:t>
            </a:r>
          </a:p>
          <a:p>
            <a:pPr marL="0" indent="0">
              <a:buNone/>
            </a:pPr>
            <a:r>
              <a:rPr lang="en-US" dirty="0">
                <a:solidFill>
                  <a:srgbClr val="FFFFFF"/>
                </a:solidFill>
              </a:rPr>
              <a:t>Used as prize money in ancient Olympics. </a:t>
            </a:r>
          </a:p>
          <a:p>
            <a:pPr marL="0" indent="0">
              <a:buNone/>
            </a:pPr>
            <a:r>
              <a:rPr lang="en-US" dirty="0">
                <a:solidFill>
                  <a:srgbClr val="FFFFFF"/>
                </a:solidFill>
              </a:rPr>
              <a:t>Best runner got 2500 kilos of high quality oil (almost 5 years wages)</a:t>
            </a:r>
          </a:p>
          <a:p>
            <a:pPr marL="0" indent="0">
              <a:buNone/>
            </a:pPr>
            <a:r>
              <a:rPr lang="en-US" dirty="0">
                <a:solidFill>
                  <a:srgbClr val="FFFFFF"/>
                </a:solidFill>
              </a:rPr>
              <a:t>Winner of the chariot race got 5000 Kilos (close to 10 years wages)</a:t>
            </a:r>
          </a:p>
        </p:txBody>
      </p:sp>
    </p:spTree>
    <p:extLst>
      <p:ext uri="{BB962C8B-B14F-4D97-AF65-F5344CB8AC3E}">
        <p14:creationId xmlns:p14="http://schemas.microsoft.com/office/powerpoint/2010/main" val="39960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47F8-4A8C-F640-8D77-B6CB5AC1A330}"/>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rPr>
              <a:t>Elisha Multiplies Oil </a:t>
            </a:r>
            <a:br>
              <a:rPr lang="en-US" dirty="0">
                <a:solidFill>
                  <a:srgbClr val="FFFFFF"/>
                </a:solidFill>
              </a:rPr>
            </a:br>
            <a:r>
              <a:rPr lang="en-US" dirty="0">
                <a:solidFill>
                  <a:srgbClr val="FFFFFF"/>
                </a:solidFill>
              </a:rPr>
              <a:t>To Produce Wealth</a:t>
            </a:r>
          </a:p>
        </p:txBody>
      </p:sp>
      <p:pic>
        <p:nvPicPr>
          <p:cNvPr id="4" name="Picture 3">
            <a:extLst>
              <a:ext uri="{FF2B5EF4-FFF2-40B4-BE49-F238E27FC236}">
                <a16:creationId xmlns:a16="http://schemas.microsoft.com/office/drawing/2014/main" id="{6F347DBE-F9CB-7E47-BC9D-89F7215C3695}"/>
              </a:ext>
            </a:extLst>
          </p:cNvPr>
          <p:cNvPicPr>
            <a:picLocks noChangeAspect="1"/>
          </p:cNvPicPr>
          <p:nvPr/>
        </p:nvPicPr>
        <p:blipFill rotWithShape="1">
          <a:blip r:embed="rId3"/>
          <a:srcRect l="13528" r="28475"/>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01AAA8E6-D969-A24A-A635-ED3E61A72174}"/>
              </a:ext>
            </a:extLst>
          </p:cNvPr>
          <p:cNvSpPr>
            <a:spLocks noGrp="1"/>
          </p:cNvSpPr>
          <p:nvPr>
            <p:ph idx="1"/>
          </p:nvPr>
        </p:nvSpPr>
        <p:spPr>
          <a:xfrm>
            <a:off x="7707086" y="917725"/>
            <a:ext cx="3960657" cy="4852362"/>
          </a:xfrm>
        </p:spPr>
        <p:txBody>
          <a:bodyPr anchor="ctr">
            <a:noAutofit/>
          </a:bodyPr>
          <a:lstStyle/>
          <a:p>
            <a:pPr marL="0" indent="0">
              <a:buNone/>
            </a:pPr>
            <a:r>
              <a:rPr lang="en-US" dirty="0">
                <a:solidFill>
                  <a:srgbClr val="FFFFFF"/>
                </a:solidFill>
              </a:rPr>
              <a:t>A certain woman of the wives of the sons of the prophets cried out to Elisha, saying, “Your servant my husband is dead…, and the creditor is coming to take my two sons to be his slaves.”</a:t>
            </a:r>
          </a:p>
          <a:p>
            <a:pPr marL="0" indent="0">
              <a:buNone/>
            </a:pPr>
            <a:r>
              <a:rPr lang="en-US" dirty="0">
                <a:solidFill>
                  <a:srgbClr val="FFFFFF"/>
                </a:solidFill>
              </a:rPr>
              <a:t>So Elisha said to her, “What shall I do for you? Tell me, what do you have in the house?” And she said, “Your maidservant has nothing in the house but a jar of oil.”</a:t>
            </a:r>
          </a:p>
        </p:txBody>
      </p:sp>
    </p:spTree>
    <p:extLst>
      <p:ext uri="{BB962C8B-B14F-4D97-AF65-F5344CB8AC3E}">
        <p14:creationId xmlns:p14="http://schemas.microsoft.com/office/powerpoint/2010/main" val="322672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160</TotalTime>
  <Words>2596</Words>
  <Application>Microsoft Macintosh PowerPoint</Application>
  <PresentationFormat>Widescreen</PresentationFormat>
  <Paragraphs>152</Paragraphs>
  <Slides>32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Century Gothic</vt:lpstr>
      <vt:lpstr>Garamond</vt:lpstr>
      <vt:lpstr>Times New Roman</vt:lpstr>
      <vt:lpstr>Wingdings 3</vt:lpstr>
      <vt:lpstr>Ion</vt:lpstr>
      <vt:lpstr>Destroying The Yoke </vt:lpstr>
      <vt:lpstr>AGENDA</vt:lpstr>
      <vt:lpstr>The Stolen Blessing</vt:lpstr>
      <vt:lpstr>The Promise To Break The Yoke</vt:lpstr>
      <vt:lpstr>The Promise To Break The Yoke</vt:lpstr>
      <vt:lpstr>How is the Yoke Destroyed?</vt:lpstr>
      <vt:lpstr>“Shemen” (Olive Oil)  A Symbol of Abundance</vt:lpstr>
      <vt:lpstr>“Shemen” (Olive Oil)  A Symbol of Abundance</vt:lpstr>
      <vt:lpstr>Elisha Multiplies Oil  To Produce Wealth</vt:lpstr>
      <vt:lpstr>Elisha Multiplies Oil  To Produce Wealth</vt:lpstr>
      <vt:lpstr>Destroy The Yoke With Prosperity  “There is desirable treasure, and oil in the dwelling of the wise, but a foolish man squanders it.” (Proverbs 21:20) </vt:lpstr>
      <vt:lpstr>Destroy The Yoke Esau’s dwelling was going to be the fatness (root word = SHAMAN: to become fat) of the earth and the dew from heaven.  </vt:lpstr>
      <vt:lpstr>We Lose Wealth We Don’t Possess Internally Lottery winners lose all their money within 2 - 3 years. (Homeless man in Jacksonville)</vt:lpstr>
      <vt:lpstr>Wealth is a Thought (By Peter J. Daniels)</vt:lpstr>
      <vt:lpstr>“Wealth is a Thought” (By Peter J. Daniels)</vt:lpstr>
      <vt:lpstr>Destroy The Yoke</vt:lpstr>
      <vt:lpstr>Destroy The Yoke</vt:lpstr>
      <vt:lpstr>The Necessity of Desire</vt:lpstr>
      <vt:lpstr>The Necessity of Desire</vt:lpstr>
      <vt:lpstr>The POWER of DESIRE</vt:lpstr>
      <vt:lpstr>Keep the Main Thing, the Main Thing</vt:lpstr>
      <vt:lpstr>The Real LAW of ATTRACTION</vt:lpstr>
      <vt:lpstr>Desire Initiates Focus</vt:lpstr>
      <vt:lpstr>Get Clear on Your Desires</vt:lpstr>
      <vt:lpstr>Make Them Count</vt:lpstr>
      <vt:lpstr>PowerPoint Presentation</vt:lpstr>
      <vt:lpstr>HESITATION</vt:lpstr>
      <vt:lpstr>HESITATION – The Silent Dream Killer</vt:lpstr>
      <vt:lpstr>My First Proverb</vt:lpstr>
      <vt:lpstr>There are no “second chances”</vt:lpstr>
      <vt:lpstr>PowerPoint Presentation</vt:lpstr>
      <vt:lpstr>Key Take 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Destroying The Yoke </dc:title>
  <dc:creator>Michael Pink</dc:creator>
  <cp:lastModifiedBy>Michael Pink</cp:lastModifiedBy>
  <cp:revision>3</cp:revision>
  <dcterms:created xsi:type="dcterms:W3CDTF">2022-12-08T17:02:25Z</dcterms:created>
  <dcterms:modified xsi:type="dcterms:W3CDTF">2026-04-16T17:12:47Z</dcterms:modified>
</cp:coreProperties>
</file>